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62" r:id="rId5"/>
    <p:sldId id="263" r:id="rId6"/>
    <p:sldId id="259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04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4T11:03:48.144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6025 169,'-39'-1,"0"3,0 1,-45 9,-169 39,174-40,0-4,0-3,-89-8,33 1,71 2,0-2,-91-18,-167-38,229 44,49 6,-2 2,1 2,-70 2,-37 22,16-2,-16 4,-21 1,-500-16,368-9,273 1,0-1,1-2,0-2,-50-16,43 11,0 2,-54-7,-330 11,228 9,179-3,-76 2,0-5,1-4,-94-18,-266-53,350 68,-1 4,-160 11,254-5,0 1,0 0,0 1,-1-1,1 1,0 1,1-1,-1 1,0 0,1 1,0-1,0 1,-9 7,0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4T11:04:01.32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5572 42,'0'-1,"-1"-1,1 1,-1-1,1 1,-1-1,0 1,1 0,-1-1,0 1,0 0,0 0,0 0,0 0,0 0,-1 0,1 0,0 0,0 0,-1 0,1 1,0-1,-1 0,1 1,-1-1,1 1,-1 0,-2-1,-47-7,45 8,-40-4,-1 2,1 3,0 1,-1 2,-60 14,55-9,1-3,-66 1,-57 5,42 10,31-4,-201 9,-2279-29,2517 5,-85 15,-34 2,-74-21,-84 5,279 5,1 3,-76 24,72-17,-116 18,110-30,8-4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901A7A1-5C7A-A4DA-3953-3A63D527A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D33F8207-FFED-1775-B31E-F70DAC7F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C7EEDAA-823A-995D-2751-10A19D38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965-B47C-41B4-A5F3-B06BB26F1C0D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BC6823B-465B-418A-B54F-4CCB9313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1F114B2-1C49-0CD9-70D1-0E90023C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6A5-37CA-46C5-BD0E-0CB33410340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83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0FB5D7-9F7B-5AAC-ECBE-5260DBDD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53F2BB1-932D-3C24-B858-1338A58D2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5B2FE96-0610-4114-C244-BBF3DEE9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965-B47C-41B4-A5F3-B06BB26F1C0D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8F3F4C1-C959-F6CA-A7CF-D9E6DFF6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635B37F-F7F9-01B0-F06C-0E5E37A1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6A5-37CA-46C5-BD0E-0CB33410340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8E9B743D-A693-A034-221F-27260B481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92182AA-D5A9-D4DE-B1E2-F898845ED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EE91D31-6BD6-AAFC-5E0C-4BD603ED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965-B47C-41B4-A5F3-B06BB26F1C0D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C258850-75B0-4A40-9F39-58B16AF3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865C5BB-9C71-B6D9-5E59-4E616DAD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6A5-37CA-46C5-BD0E-0CB33410340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9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C120414-C841-3BB1-0798-0B10232B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F1A26D7-CC25-C2AD-6D0B-49122C212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C44DDC7-320E-78CE-7D8F-1880934A2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965-B47C-41B4-A5F3-B06BB26F1C0D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2F2C06B-CE3A-DF8F-A9EE-6942E40F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7E3E845-7BE2-31C1-ECE7-3D42DCDE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6A5-37CA-46C5-BD0E-0CB33410340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14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05FBA93-9A9A-2951-1086-F7EBAF0F1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FDBC6F3-C906-2254-E82A-B867BD7E2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BA75274-DEB5-8480-95DF-E24122F3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965-B47C-41B4-A5F3-B06BB26F1C0D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4D5A508-735E-D3B5-AAB2-5CE40D35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D1385D5-98E7-081B-C440-27973B8C1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6A5-37CA-46C5-BD0E-0CB33410340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88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37A3C1-EA8F-3AE8-895B-1B26FAE1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87C160B-424C-4DF2-F296-81962D609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3593602-E095-9909-4B33-CD6516A45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5780E13-1651-3EEB-DCCD-E05C4E28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965-B47C-41B4-A5F3-B06BB26F1C0D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65FDA6D-5737-D8D9-3082-4997CF70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33A97D2-0A18-2985-DF5D-FDBA5D71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6A5-37CA-46C5-BD0E-0CB33410340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42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6D7783B-7934-1B0B-5318-2375D63BE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DBE15B8-270E-C847-8B4A-3D03DACEB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63A43B9-D252-5BF6-8B3A-471812B80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847A1708-B021-1CCD-3E71-6B35CDF138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31A66F94-4667-54BC-EB40-CF559910C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074BE53-48CA-DA6B-35E7-F9D42AC2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965-B47C-41B4-A5F3-B06BB26F1C0D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4DE537AF-85A3-3C4A-645A-E3B8F0A26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7033E7C-58BA-1E07-8E7D-91053BC4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6A5-37CA-46C5-BD0E-0CB33410340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19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B1E0601-5DD4-F2B2-7DA2-B38CB79F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3990A4-A6DE-1CDB-00D7-16DD132C4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965-B47C-41B4-A5F3-B06BB26F1C0D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41B2053-80A5-B111-3019-B5F377DF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8AA12F9-C048-2580-3BD2-17037EA8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6A5-37CA-46C5-BD0E-0CB33410340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34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0DE9443-6D77-7DC8-2DB3-B8638332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965-B47C-41B4-A5F3-B06BB26F1C0D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F0665D13-1532-60B5-970A-42DE05E1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DE7D74C-0A70-9184-C6EA-FE139784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6A5-37CA-46C5-BD0E-0CB33410340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40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675D322-2722-ECAC-9D0A-20EF316B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2F00BB8-990E-7D6A-0C2B-485471F59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C9A1EF26-EFA1-28C1-4482-F746DE336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2B4B07A-EC4E-D9C4-6819-BEF1CB9B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965-B47C-41B4-A5F3-B06BB26F1C0D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238ACF8-6A2C-AD8C-50FD-D7C4F5AD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AD527FD-5326-6992-E467-A30CC7FF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6A5-37CA-46C5-BD0E-0CB33410340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55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6FB9322-05CE-7275-7E69-7342DD6B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460076C7-18A8-1083-3532-68CD88B42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A7A223B-A1DD-EF8B-9DBC-3BB5CF7DB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1AD3CD6-26C0-6B91-86CD-1DA323A0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965-B47C-41B4-A5F3-B06BB26F1C0D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EE5A699-BD69-E5AB-3709-E2F6DADF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4194A1F-0021-34F4-9176-FE3A2910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36A5-37CA-46C5-BD0E-0CB33410340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02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BF507772-EE8D-6804-878E-CF34C869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E019EB0-6ACE-B28B-0890-9BF6FC94A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514E450-481F-983A-689F-6EA750BC5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E965-B47C-41B4-A5F3-B06BB26F1C0D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FB3C3BF-888D-0BDE-3B4F-378729D29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FE6C3D5-B103-BF26-08ED-D6E0F0DBF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36A5-37CA-46C5-BD0E-0CB33410340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02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2.png"/><Relationship Id="rId5" Type="http://schemas.openxmlformats.org/officeDocument/2006/relationships/customXml" Target="../ink/ink2.xm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Foglio_di_Microsoft_Excel1.xlsx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746C8D2-FDAD-F91A-9301-F534BDD07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148" y="501446"/>
            <a:ext cx="9548729" cy="767541"/>
          </a:xfrm>
        </p:spPr>
        <p:txBody>
          <a:bodyPr>
            <a:normAutofit/>
          </a:bodyPr>
          <a:lstStyle/>
          <a:p>
            <a:r>
              <a:rPr lang="it-IT" sz="4400" b="1" dirty="0"/>
              <a:t>TRATTAMENTO RIFIUTI ORGANICI </a:t>
            </a:r>
            <a:endParaRPr lang="it-IT" sz="36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6F95624C-2C44-1F89-A234-B8D26946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66" y="1733467"/>
            <a:ext cx="7835501" cy="4911228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E8B46BE6-45CC-DC8C-71D4-518905E3EC3A}"/>
              </a:ext>
            </a:extLst>
          </p:cNvPr>
          <p:cNvSpPr txBox="1"/>
          <p:nvPr/>
        </p:nvSpPr>
        <p:spPr>
          <a:xfrm>
            <a:off x="3429005" y="1379524"/>
            <a:ext cx="521355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PIRAMIDE DI SOSTENIBILITA’ EUROPEA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xmlns="" id="{3D3B3B65-77A7-7AC7-1AD7-8B3EEBF2D634}"/>
                  </a:ext>
                </a:extLst>
              </p14:cNvPr>
              <p14:cNvContentPartPr/>
              <p14:nvPr/>
            </p14:nvContentPartPr>
            <p14:xfrm>
              <a:off x="7505849" y="3950408"/>
              <a:ext cx="2169360" cy="9288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3D3B3B65-77A7-7AC7-1AD7-8B3EEBF2D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5849" y="3770768"/>
                <a:ext cx="234900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xmlns="" id="{964F6CC7-8F1A-F372-93EA-FBC11B5F4BFB}"/>
                  </a:ext>
                </a:extLst>
              </p14:cNvPr>
              <p14:cNvContentPartPr/>
              <p14:nvPr/>
            </p14:nvContentPartPr>
            <p14:xfrm>
              <a:off x="7727969" y="4703888"/>
              <a:ext cx="2006280" cy="10512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964F6CC7-8F1A-F372-93EA-FBC11B5F4B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7969" y="4523888"/>
                <a:ext cx="2185920" cy="4647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83AEBEF-5D35-F8E3-8793-3FE1077F1356}"/>
              </a:ext>
            </a:extLst>
          </p:cNvPr>
          <p:cNvSpPr txBox="1"/>
          <p:nvPr/>
        </p:nvSpPr>
        <p:spPr>
          <a:xfrm>
            <a:off x="7616143" y="4571782"/>
            <a:ext cx="2280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highlight>
                  <a:srgbClr val="FFFF00"/>
                </a:highlight>
              </a:rPr>
              <a:t>biodigestore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1D51E37-C72C-97F3-0A55-FFDA2C970464}"/>
              </a:ext>
            </a:extLst>
          </p:cNvPr>
          <p:cNvSpPr txBox="1"/>
          <p:nvPr/>
        </p:nvSpPr>
        <p:spPr>
          <a:xfrm>
            <a:off x="707923" y="6282810"/>
            <a:ext cx="11238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NELLA GERARCHIA DELLA SOSTENIBILITA’ IL COMPOSTAGGIO E’ DA PREFERIRE AL BIODIGESTORE</a:t>
            </a:r>
          </a:p>
        </p:txBody>
      </p:sp>
    </p:spTree>
    <p:extLst>
      <p:ext uri="{BB962C8B-B14F-4D97-AF65-F5344CB8AC3E}">
        <p14:creationId xmlns:p14="http://schemas.microsoft.com/office/powerpoint/2010/main" val="192865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xmlns="" id="{2560626F-2553-17D7-BED3-2805435451EF}"/>
              </a:ext>
            </a:extLst>
          </p:cNvPr>
          <p:cNvSpPr/>
          <p:nvPr/>
        </p:nvSpPr>
        <p:spPr>
          <a:xfrm>
            <a:off x="2286000" y="2344994"/>
            <a:ext cx="6445045" cy="15338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tx1"/>
                </a:solidFill>
              </a:rPr>
              <a:t>Biodigestore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xmlns="" id="{D42F0C5F-FE1C-30B6-D8F7-AFCB59959B28}"/>
              </a:ext>
            </a:extLst>
          </p:cNvPr>
          <p:cNvSpPr/>
          <p:nvPr/>
        </p:nvSpPr>
        <p:spPr>
          <a:xfrm>
            <a:off x="3109452" y="1836175"/>
            <a:ext cx="457200" cy="427703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xmlns="" id="{357AC291-4E47-E7AC-D07D-2C965931B876}"/>
              </a:ext>
            </a:extLst>
          </p:cNvPr>
          <p:cNvSpPr/>
          <p:nvPr/>
        </p:nvSpPr>
        <p:spPr>
          <a:xfrm>
            <a:off x="7123462" y="1828799"/>
            <a:ext cx="457200" cy="427703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xmlns="" id="{288CF6FC-ED61-2DEA-DC1F-9FBED8D486F4}"/>
              </a:ext>
            </a:extLst>
          </p:cNvPr>
          <p:cNvSpPr/>
          <p:nvPr/>
        </p:nvSpPr>
        <p:spPr>
          <a:xfrm>
            <a:off x="5024283" y="1836175"/>
            <a:ext cx="457200" cy="427703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B6EC599-9A93-DF02-DE5F-51FAF293280F}"/>
              </a:ext>
            </a:extLst>
          </p:cNvPr>
          <p:cNvSpPr txBox="1"/>
          <p:nvPr/>
        </p:nvSpPr>
        <p:spPr>
          <a:xfrm>
            <a:off x="2477732" y="884909"/>
            <a:ext cx="1696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60.000 ton/anno di rifiuti </a:t>
            </a:r>
            <a:r>
              <a:rPr lang="it-IT" sz="2000" dirty="0"/>
              <a:t>organici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9DCADF2-7899-EBCA-BB99-31D4A5DA7B72}"/>
              </a:ext>
            </a:extLst>
          </p:cNvPr>
          <p:cNvSpPr txBox="1"/>
          <p:nvPr/>
        </p:nvSpPr>
        <p:spPr>
          <a:xfrm>
            <a:off x="4286860" y="830448"/>
            <a:ext cx="1966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30.000 ton/anno di verde strutturante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4EEE07F-09DB-DCBD-F9D9-603C940BB65E}"/>
              </a:ext>
            </a:extLst>
          </p:cNvPr>
          <p:cNvSpPr txBox="1"/>
          <p:nvPr/>
        </p:nvSpPr>
        <p:spPr>
          <a:xfrm>
            <a:off x="6368829" y="867423"/>
            <a:ext cx="196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12.000.000 litri/a di acqua</a:t>
            </a:r>
          </a:p>
        </p:txBody>
      </p:sp>
      <p:sp>
        <p:nvSpPr>
          <p:cNvPr id="9" name="Freccia a pentagono 8">
            <a:extLst>
              <a:ext uri="{FF2B5EF4-FFF2-40B4-BE49-F238E27FC236}">
                <a16:creationId xmlns:a16="http://schemas.microsoft.com/office/drawing/2014/main" xmlns="" id="{50389F90-6635-0054-D2C5-95C1B8F17DC6}"/>
              </a:ext>
            </a:extLst>
          </p:cNvPr>
          <p:cNvSpPr/>
          <p:nvPr/>
        </p:nvSpPr>
        <p:spPr>
          <a:xfrm>
            <a:off x="501445" y="2993922"/>
            <a:ext cx="1548581" cy="38894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AFED5127-1DA5-B34F-1355-9435B078AA81}"/>
              </a:ext>
            </a:extLst>
          </p:cNvPr>
          <p:cNvSpPr txBox="1"/>
          <p:nvPr/>
        </p:nvSpPr>
        <p:spPr>
          <a:xfrm>
            <a:off x="334298" y="2212258"/>
            <a:ext cx="1828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≈25.000.000 </a:t>
            </a:r>
            <a:r>
              <a:rPr lang="it-IT" sz="2000" dirty="0"/>
              <a:t>Kwh Energia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xmlns="" id="{9809AEF4-4DC8-3701-9BA1-ECDC94BB0BEB}"/>
              </a:ext>
            </a:extLst>
          </p:cNvPr>
          <p:cNvSpPr/>
          <p:nvPr/>
        </p:nvSpPr>
        <p:spPr>
          <a:xfrm>
            <a:off x="8937523" y="2403993"/>
            <a:ext cx="693174" cy="41295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xmlns="" id="{7C9715A6-A673-7C02-93DD-CFBD45077A6A}"/>
              </a:ext>
            </a:extLst>
          </p:cNvPr>
          <p:cNvSpPr/>
          <p:nvPr/>
        </p:nvSpPr>
        <p:spPr>
          <a:xfrm>
            <a:off x="9001435" y="3293807"/>
            <a:ext cx="693174" cy="41295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974FE3F8-037F-E370-C64A-A71C6253F1F9}"/>
              </a:ext>
            </a:extLst>
          </p:cNvPr>
          <p:cNvSpPr txBox="1"/>
          <p:nvPr/>
        </p:nvSpPr>
        <p:spPr>
          <a:xfrm>
            <a:off x="9694609" y="2300746"/>
            <a:ext cx="210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6.000.000 </a:t>
            </a:r>
            <a:r>
              <a:rPr lang="it-IT" sz="2000" b="1" dirty="0" err="1"/>
              <a:t>Smc</a:t>
            </a:r>
            <a:r>
              <a:rPr lang="it-IT" sz="2000" b="1" dirty="0"/>
              <a:t>/anno di gas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7DCFF1CE-07C8-9899-8DD3-0AEA618B189A}"/>
              </a:ext>
            </a:extLst>
          </p:cNvPr>
          <p:cNvSpPr txBox="1"/>
          <p:nvPr/>
        </p:nvSpPr>
        <p:spPr>
          <a:xfrm>
            <a:off x="9807680" y="3205232"/>
            <a:ext cx="210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14.000 ton/anno di compost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AE537A39-5B23-A52A-8E87-5D93BAE38D60}"/>
              </a:ext>
            </a:extLst>
          </p:cNvPr>
          <p:cNvSpPr txBox="1"/>
          <p:nvPr/>
        </p:nvSpPr>
        <p:spPr>
          <a:xfrm>
            <a:off x="1674135" y="99010"/>
            <a:ext cx="727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/>
              <a:t>BILANCIO DI MATERIA DEL BIODIGESTORE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A7C8CC17-6240-77BE-0CAD-6DECE959DD84}"/>
              </a:ext>
            </a:extLst>
          </p:cNvPr>
          <p:cNvSpPr txBox="1"/>
          <p:nvPr/>
        </p:nvSpPr>
        <p:spPr>
          <a:xfrm>
            <a:off x="4592686" y="5050956"/>
            <a:ext cx="1586891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18.000 t/a rifiuti solidi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F3D9BB77-4545-F034-E1A2-CB34308D6B5C}"/>
              </a:ext>
            </a:extLst>
          </p:cNvPr>
          <p:cNvSpPr txBox="1"/>
          <p:nvPr/>
        </p:nvSpPr>
        <p:spPr>
          <a:xfrm>
            <a:off x="6681521" y="5036209"/>
            <a:ext cx="1586891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36.000 t/a rifiuti liquidi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EB38CC45-1470-2F19-D86A-D305C1E56687}"/>
              </a:ext>
            </a:extLst>
          </p:cNvPr>
          <p:cNvSpPr txBox="1"/>
          <p:nvPr/>
        </p:nvSpPr>
        <p:spPr>
          <a:xfrm>
            <a:off x="2418732" y="4892143"/>
            <a:ext cx="1887796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7.000 t/a </a:t>
            </a:r>
            <a:r>
              <a:rPr lang="it-IT" sz="2000" b="1" dirty="0" err="1"/>
              <a:t>offgas</a:t>
            </a:r>
            <a:r>
              <a:rPr lang="it-IT" sz="2000" b="1" dirty="0"/>
              <a:t> (90% CO2)</a:t>
            </a:r>
          </a:p>
          <a:p>
            <a:pPr algn="ctr"/>
            <a:r>
              <a:rPr lang="it-IT" sz="2000" b="1" dirty="0"/>
              <a:t>rifiuti gassosi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68C0AF1E-5A59-3645-FCF9-40874A19DEB5}"/>
              </a:ext>
            </a:extLst>
          </p:cNvPr>
          <p:cNvSpPr txBox="1"/>
          <p:nvPr/>
        </p:nvSpPr>
        <p:spPr>
          <a:xfrm>
            <a:off x="398206" y="6056768"/>
            <a:ext cx="1126348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Per lo smaltimento di 60.000 ton/a di rifiuto organico si generano 61.000 ton/a di rifiuti </a:t>
            </a:r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xmlns="" id="{464062B0-8139-3AB3-FADE-5FA6F4F914C9}"/>
              </a:ext>
            </a:extLst>
          </p:cNvPr>
          <p:cNvSpPr/>
          <p:nvPr/>
        </p:nvSpPr>
        <p:spPr>
          <a:xfrm>
            <a:off x="4879258" y="3878825"/>
            <a:ext cx="604680" cy="38799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xmlns="" id="{8A112CDF-2AEC-BCC3-9DAC-89DEFFDCB7E5}"/>
              </a:ext>
            </a:extLst>
          </p:cNvPr>
          <p:cNvCxnSpPr>
            <a:cxnSpLocks/>
          </p:cNvCxnSpPr>
          <p:nvPr/>
        </p:nvCxnSpPr>
        <p:spPr>
          <a:xfrm>
            <a:off x="3433915" y="4483510"/>
            <a:ext cx="4031213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261FB81E-0C18-B3DD-78D5-508A0EC074DA}"/>
              </a:ext>
            </a:extLst>
          </p:cNvPr>
          <p:cNvSpPr txBox="1"/>
          <p:nvPr/>
        </p:nvSpPr>
        <p:spPr>
          <a:xfrm>
            <a:off x="4235757" y="5152652"/>
            <a:ext cx="309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+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ABB151B9-85A2-9CAE-6A83-6C7FB8022E91}"/>
              </a:ext>
            </a:extLst>
          </p:cNvPr>
          <p:cNvSpPr txBox="1"/>
          <p:nvPr/>
        </p:nvSpPr>
        <p:spPr>
          <a:xfrm>
            <a:off x="6275691" y="5159319"/>
            <a:ext cx="309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+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xmlns="" id="{FC493998-7D4E-A37E-840C-97F2B4BC0DC3}"/>
              </a:ext>
            </a:extLst>
          </p:cNvPr>
          <p:cNvCxnSpPr>
            <a:cxnSpLocks/>
          </p:cNvCxnSpPr>
          <p:nvPr/>
        </p:nvCxnSpPr>
        <p:spPr>
          <a:xfrm>
            <a:off x="3433915" y="4483510"/>
            <a:ext cx="0" cy="4086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B38E9A42-7BA8-88B7-FE2A-9FEECF9E71AB}"/>
              </a:ext>
            </a:extLst>
          </p:cNvPr>
          <p:cNvSpPr txBox="1"/>
          <p:nvPr/>
        </p:nvSpPr>
        <p:spPr>
          <a:xfrm>
            <a:off x="9940409" y="4980817"/>
            <a:ext cx="158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61.000 t/a</a:t>
            </a:r>
          </a:p>
          <a:p>
            <a:pPr algn="ctr"/>
            <a:r>
              <a:rPr lang="it-IT" sz="2400" b="1" dirty="0"/>
              <a:t>totali</a:t>
            </a:r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xmlns="" id="{1EA93759-C606-6399-A748-48F06D78E496}"/>
              </a:ext>
            </a:extLst>
          </p:cNvPr>
          <p:cNvSpPr/>
          <p:nvPr/>
        </p:nvSpPr>
        <p:spPr>
          <a:xfrm>
            <a:off x="8598313" y="5186574"/>
            <a:ext cx="1076635" cy="4129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xmlns="" id="{88D11B71-BE6E-F505-A1FE-F4C3C025ADC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465128" y="4483510"/>
            <a:ext cx="9839" cy="5526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xmlns="" id="{44056D4C-B2A5-3637-1351-BACFA711DB43}"/>
              </a:ext>
            </a:extLst>
          </p:cNvPr>
          <p:cNvCxnSpPr>
            <a:cxnSpLocks/>
          </p:cNvCxnSpPr>
          <p:nvPr/>
        </p:nvCxnSpPr>
        <p:spPr>
          <a:xfrm>
            <a:off x="5252883" y="4483510"/>
            <a:ext cx="0" cy="5526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xmlns="" id="{CB2E3BD4-1321-0131-0C15-705404DAEC21}"/>
              </a:ext>
            </a:extLst>
          </p:cNvPr>
          <p:cNvSpPr txBox="1"/>
          <p:nvPr/>
        </p:nvSpPr>
        <p:spPr>
          <a:xfrm>
            <a:off x="4173796" y="4281568"/>
            <a:ext cx="20057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RIFIUTI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xmlns="" id="{2025B421-A1B0-8844-4397-26A92C187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579" y="265126"/>
            <a:ext cx="1553395" cy="17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5325E2C-7083-B1EC-6CD4-9DFA3CAD9F2E}"/>
              </a:ext>
            </a:extLst>
          </p:cNvPr>
          <p:cNvSpPr txBox="1"/>
          <p:nvPr/>
        </p:nvSpPr>
        <p:spPr>
          <a:xfrm>
            <a:off x="651875" y="1955545"/>
            <a:ext cx="454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Energia elettrica         16.500.000 Kwh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D5E31B7-F112-E013-2BAF-4504D8A79834}"/>
              </a:ext>
            </a:extLst>
          </p:cNvPr>
          <p:cNvSpPr txBox="1"/>
          <p:nvPr/>
        </p:nvSpPr>
        <p:spPr>
          <a:xfrm>
            <a:off x="650373" y="2479134"/>
            <a:ext cx="4600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Energia termica                805.000 mc gas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036869B-3E01-7C85-1958-BEB1CBD7DF9B}"/>
              </a:ext>
            </a:extLst>
          </p:cNvPr>
          <p:cNvSpPr txBox="1"/>
          <p:nvPr/>
        </p:nvSpPr>
        <p:spPr>
          <a:xfrm>
            <a:off x="650374" y="3002723"/>
            <a:ext cx="527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Carburante per trasporti  200.000 litri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3CCD377-84B4-C3A1-6040-833872CFEC62}"/>
              </a:ext>
            </a:extLst>
          </p:cNvPr>
          <p:cNvSpPr txBox="1"/>
          <p:nvPr/>
        </p:nvSpPr>
        <p:spPr>
          <a:xfrm>
            <a:off x="968740" y="1548139"/>
            <a:ext cx="4472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/>
              <a:t>Fabbisogno di energia dell’impianto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81545CEE-06F4-4DCD-2DBE-17C569D429E0}"/>
              </a:ext>
            </a:extLst>
          </p:cNvPr>
          <p:cNvSpPr txBox="1"/>
          <p:nvPr/>
        </p:nvSpPr>
        <p:spPr>
          <a:xfrm>
            <a:off x="2480650" y="307818"/>
            <a:ext cx="693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/>
              <a:t>BILANCIO ENERGETICO DEI PROCESSI BIODIGESTORE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1CD12301-7099-CFF7-891C-BDD40643D02F}"/>
              </a:ext>
            </a:extLst>
          </p:cNvPr>
          <p:cNvSpPr txBox="1"/>
          <p:nvPr/>
        </p:nvSpPr>
        <p:spPr>
          <a:xfrm>
            <a:off x="4848027" y="1075765"/>
            <a:ext cx="191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Q.tà di metano equivalente (Standard  mc</a:t>
            </a:r>
            <a:r>
              <a:rPr lang="it-IT" dirty="0"/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D45CD8E8-4461-9277-016A-C0633ECE298E}"/>
              </a:ext>
            </a:extLst>
          </p:cNvPr>
          <p:cNvSpPr txBox="1"/>
          <p:nvPr/>
        </p:nvSpPr>
        <p:spPr>
          <a:xfrm>
            <a:off x="5249009" y="1913820"/>
            <a:ext cx="150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3.500.000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FAF6E1A-F2BC-A014-69FA-E11B811FDA51}"/>
              </a:ext>
            </a:extLst>
          </p:cNvPr>
          <p:cNvSpPr txBox="1"/>
          <p:nvPr/>
        </p:nvSpPr>
        <p:spPr>
          <a:xfrm>
            <a:off x="5318908" y="2455506"/>
            <a:ext cx="150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</a:t>
            </a:r>
            <a:r>
              <a:rPr lang="it-IT" b="1" dirty="0">
                <a:solidFill>
                  <a:srgbClr val="FF0000"/>
                </a:solidFill>
              </a:rPr>
              <a:t>805.000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20E299AB-FA0C-CFFB-B5D1-0BD981D317EF}"/>
              </a:ext>
            </a:extLst>
          </p:cNvPr>
          <p:cNvSpPr txBox="1"/>
          <p:nvPr/>
        </p:nvSpPr>
        <p:spPr>
          <a:xfrm>
            <a:off x="5518178" y="2988146"/>
            <a:ext cx="150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200.000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xmlns="" id="{809ADDB6-449A-CA20-DB33-AD358CD98BB3}"/>
              </a:ext>
            </a:extLst>
          </p:cNvPr>
          <p:cNvCxnSpPr>
            <a:cxnSpLocks/>
          </p:cNvCxnSpPr>
          <p:nvPr/>
        </p:nvCxnSpPr>
        <p:spPr>
          <a:xfrm>
            <a:off x="2634558" y="3548958"/>
            <a:ext cx="38839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03E1DF9E-EF89-844A-780B-5142C4B3005C}"/>
              </a:ext>
            </a:extLst>
          </p:cNvPr>
          <p:cNvSpPr txBox="1"/>
          <p:nvPr/>
        </p:nvSpPr>
        <p:spPr>
          <a:xfrm>
            <a:off x="5299479" y="3784509"/>
            <a:ext cx="150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</a:t>
            </a:r>
            <a:r>
              <a:rPr lang="it-IT" b="1" dirty="0">
                <a:solidFill>
                  <a:srgbClr val="FF0000"/>
                </a:solidFill>
              </a:rPr>
              <a:t>4.500.000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D7D336BC-63E8-9221-C009-5AF7E20AC6C2}"/>
              </a:ext>
            </a:extLst>
          </p:cNvPr>
          <p:cNvSpPr txBox="1"/>
          <p:nvPr/>
        </p:nvSpPr>
        <p:spPr>
          <a:xfrm>
            <a:off x="4125390" y="3792056"/>
            <a:ext cx="150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  Totale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53B443F7-9535-4015-84FE-41CC77176448}"/>
              </a:ext>
            </a:extLst>
          </p:cNvPr>
          <p:cNvSpPr/>
          <p:nvPr/>
        </p:nvSpPr>
        <p:spPr>
          <a:xfrm>
            <a:off x="7266962" y="2560658"/>
            <a:ext cx="1858977" cy="7786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5EFEDFB6-884F-31F4-CB27-92AC581A0473}"/>
              </a:ext>
            </a:extLst>
          </p:cNvPr>
          <p:cNvSpPr txBox="1"/>
          <p:nvPr/>
        </p:nvSpPr>
        <p:spPr>
          <a:xfrm>
            <a:off x="7387650" y="2772483"/>
            <a:ext cx="15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BIODIGESTORE</a:t>
            </a:r>
            <a:r>
              <a:rPr lang="it-IT" dirty="0"/>
              <a:t>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1EBE5C6F-785B-87EE-3DD5-78ADE78942C6}"/>
              </a:ext>
            </a:extLst>
          </p:cNvPr>
          <p:cNvSpPr txBox="1"/>
          <p:nvPr/>
        </p:nvSpPr>
        <p:spPr>
          <a:xfrm>
            <a:off x="9125939" y="2333746"/>
            <a:ext cx="294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/>
              <a:t>Produzione biometano (</a:t>
            </a:r>
            <a:r>
              <a:rPr lang="it-IT" b="1" u="sng" dirty="0" err="1"/>
              <a:t>Smc</a:t>
            </a:r>
            <a:r>
              <a:rPr lang="it-IT" b="1" u="sng" dirty="0"/>
              <a:t>)</a:t>
            </a:r>
          </a:p>
        </p:txBody>
      </p:sp>
      <p:sp>
        <p:nvSpPr>
          <p:cNvPr id="23" name="Freccia destra con strisce 22">
            <a:extLst>
              <a:ext uri="{FF2B5EF4-FFF2-40B4-BE49-F238E27FC236}">
                <a16:creationId xmlns:a16="http://schemas.microsoft.com/office/drawing/2014/main" xmlns="" id="{26FCAC3E-0EBD-149E-CDDF-8422F3FB45E3}"/>
              </a:ext>
            </a:extLst>
          </p:cNvPr>
          <p:cNvSpPr/>
          <p:nvPr/>
        </p:nvSpPr>
        <p:spPr>
          <a:xfrm>
            <a:off x="9243588" y="2832275"/>
            <a:ext cx="543244" cy="277282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6B6F53EE-1768-6396-D344-C5FD37932CEC}"/>
              </a:ext>
            </a:extLst>
          </p:cNvPr>
          <p:cNvSpPr txBox="1"/>
          <p:nvPr/>
        </p:nvSpPr>
        <p:spPr>
          <a:xfrm>
            <a:off x="9729511" y="2779968"/>
            <a:ext cx="150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 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6.000.000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80BF7867-6EE2-E612-77A1-C6549B54AF1B}"/>
              </a:ext>
            </a:extLst>
          </p:cNvPr>
          <p:cNvSpPr txBox="1"/>
          <p:nvPr/>
        </p:nvSpPr>
        <p:spPr>
          <a:xfrm>
            <a:off x="804249" y="4339588"/>
            <a:ext cx="10583501" cy="21544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Energia netta prodotta 1.500.000  </a:t>
            </a:r>
            <a:r>
              <a:rPr lang="it-IT" sz="2800" b="1" dirty="0" err="1"/>
              <a:t>Smc</a:t>
            </a:r>
            <a:r>
              <a:rPr lang="it-IT" sz="2800" b="1" dirty="0"/>
              <a:t> </a:t>
            </a:r>
            <a:r>
              <a:rPr lang="it-IT" sz="2400" dirty="0"/>
              <a:t>(6.000.000-4.500.000)</a:t>
            </a:r>
            <a:r>
              <a:rPr lang="it-IT" sz="1000" b="1" dirty="0"/>
              <a:t/>
            </a:r>
            <a:br>
              <a:rPr lang="it-IT" sz="1000" b="1" dirty="0"/>
            </a:br>
            <a:endParaRPr lang="it-IT" sz="1000" b="1" dirty="0"/>
          </a:p>
          <a:p>
            <a:pPr algn="ctr"/>
            <a:r>
              <a:rPr lang="it-IT" sz="2000" b="1" dirty="0"/>
              <a:t>Il gestore dell’impianto percepisce contributi per l’intero volume di 6.000.000 </a:t>
            </a:r>
            <a:r>
              <a:rPr lang="it-IT" sz="2000" b="1" dirty="0" err="1"/>
              <a:t>Smc</a:t>
            </a:r>
            <a:r>
              <a:rPr lang="it-IT" sz="2000" b="1" dirty="0"/>
              <a:t>  di metano immesso nella rete SNAM con un ricavo pari a </a:t>
            </a:r>
            <a:r>
              <a:rPr lang="it-IT" sz="2400" b="1" u="sng" dirty="0"/>
              <a:t>3 volte il prezzo di mercato del gas </a:t>
            </a:r>
          </a:p>
          <a:p>
            <a:pPr algn="ctr"/>
            <a:r>
              <a:rPr lang="it-IT" sz="2400" b="1" u="sng" dirty="0"/>
              <a:t>Quindi 1,5 milioni di mc di gas ci costano 12 volte il suo prezzo di mercato!!! </a:t>
            </a:r>
          </a:p>
          <a:p>
            <a:pPr algn="ctr"/>
            <a:r>
              <a:rPr lang="it-IT" sz="2800" b="1" u="sng" dirty="0">
                <a:solidFill>
                  <a:srgbClr val="FF0000"/>
                </a:solidFill>
              </a:rPr>
              <a:t>E chi paga? Naturalmente i cittadini con TARI e bollette !!</a:t>
            </a:r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xmlns="" id="{8362E609-F2D8-7737-1B71-402CCABD13FE}"/>
              </a:ext>
            </a:extLst>
          </p:cNvPr>
          <p:cNvSpPr/>
          <p:nvPr/>
        </p:nvSpPr>
        <p:spPr>
          <a:xfrm>
            <a:off x="6518494" y="1999094"/>
            <a:ext cx="596947" cy="203406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7A43E92A-74BA-8937-2AD3-A49979B87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114" y="237258"/>
            <a:ext cx="1775460" cy="19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0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xmlns="" id="{7A4D9942-EB13-4C89-AE6C-C1941D0C1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277495"/>
              </p:ext>
            </p:extLst>
          </p:nvPr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4" imgW="1228873" imgH="390647" progId="Excel.Sheet.12">
                  <p:embed/>
                </p:oleObj>
              </mc:Choice>
              <mc:Fallback>
                <p:oleObj name="Worksheet" r:id="rId4" imgW="1228873" imgH="3906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E0E3EF18-1613-B66E-3302-0B89DFD90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67937"/>
              </p:ext>
            </p:extLst>
          </p:nvPr>
        </p:nvGraphicFramePr>
        <p:xfrm>
          <a:off x="309716" y="781665"/>
          <a:ext cx="11488995" cy="5855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8330">
                  <a:extLst>
                    <a:ext uri="{9D8B030D-6E8A-4147-A177-3AD203B41FA5}">
                      <a16:colId xmlns:a16="http://schemas.microsoft.com/office/drawing/2014/main" xmlns="" val="1605076725"/>
                    </a:ext>
                  </a:extLst>
                </a:gridCol>
                <a:gridCol w="1609722">
                  <a:extLst>
                    <a:ext uri="{9D8B030D-6E8A-4147-A177-3AD203B41FA5}">
                      <a16:colId xmlns:a16="http://schemas.microsoft.com/office/drawing/2014/main" xmlns="" val="2064566965"/>
                    </a:ext>
                  </a:extLst>
                </a:gridCol>
                <a:gridCol w="1404563">
                  <a:extLst>
                    <a:ext uri="{9D8B030D-6E8A-4147-A177-3AD203B41FA5}">
                      <a16:colId xmlns:a16="http://schemas.microsoft.com/office/drawing/2014/main" xmlns="" val="521832404"/>
                    </a:ext>
                  </a:extLst>
                </a:gridCol>
                <a:gridCol w="1893790">
                  <a:extLst>
                    <a:ext uri="{9D8B030D-6E8A-4147-A177-3AD203B41FA5}">
                      <a16:colId xmlns:a16="http://schemas.microsoft.com/office/drawing/2014/main" xmlns="" val="1116399195"/>
                    </a:ext>
                  </a:extLst>
                </a:gridCol>
                <a:gridCol w="4292590">
                  <a:extLst>
                    <a:ext uri="{9D8B030D-6E8A-4147-A177-3AD203B41FA5}">
                      <a16:colId xmlns:a16="http://schemas.microsoft.com/office/drawing/2014/main" xmlns="" val="1658300627"/>
                    </a:ext>
                  </a:extLst>
                </a:gridCol>
              </a:tblGrid>
              <a:tr h="71505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Parametro di confronto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Unità di Misura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Compostaggio (C)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Digestore Anaerobico (DA)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Note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6214221"/>
                  </a:ext>
                </a:extLst>
              </a:tr>
              <a:tr h="7150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Costi Investimento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€ per ton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200-300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400-800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Gli impianti C sono modulabili e possono assumere capacità variabili; gli impianti DA devono avere capacità superiori a 25.000 t/a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7242456"/>
                  </a:ext>
                </a:extLst>
              </a:tr>
              <a:tr h="5794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Flessibilità sulla capacità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n.a.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Elevata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molto contenuta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La variazione di capacità del DA richiede realizzazione di infrastrutture e impegni economici consistenti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extLst>
                  <a:ext uri="{0D108BD9-81ED-4DB2-BD59-A6C34878D82A}">
                    <a16:rowId xmlns:a16="http://schemas.microsoft.com/office/drawing/2014/main" xmlns="" val="3146415450"/>
                  </a:ext>
                </a:extLst>
              </a:tr>
              <a:tr h="3033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Costi di gestione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€ per ton/anno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75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150-200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176781"/>
                  </a:ext>
                </a:extLst>
              </a:tr>
              <a:tr h="8963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Fabbisogno di superfice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mq ton/anno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0,9-2,0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0,5-1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Le infrastrutture degli impianti DA sono molto cementificate per vasche di contenimento liquidi e ciminiere; il C ha bisogno solo di superfici per il deposito dei cumuli rifiuti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extLst>
                  <a:ext uri="{0D108BD9-81ED-4DB2-BD59-A6C34878D82A}">
                    <a16:rowId xmlns:a16="http://schemas.microsoft.com/office/drawing/2014/main" xmlns="" val="3859301997"/>
                  </a:ext>
                </a:extLst>
              </a:tr>
              <a:tr h="6933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Materia recuperata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materia prodotta rispetto al conferito (%)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30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Il C si colloca al terzo livello nella piramide di sostenibilità contro il quarto livello del DA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7901051"/>
                  </a:ext>
                </a:extLst>
              </a:tr>
              <a:tr h="5794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Costi di conferimento rifiuto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€/ton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65-75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110-125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Per il DA vanno aggiunti 25€/ton pagabile in bolletta per i finanziamenti degli impianti ecosostenibili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extLst>
                  <a:ext uri="{0D108BD9-81ED-4DB2-BD59-A6C34878D82A}">
                    <a16:rowId xmlns:a16="http://schemas.microsoft.com/office/drawing/2014/main" xmlns="" val="244302798"/>
                  </a:ext>
                </a:extLst>
              </a:tr>
              <a:tr h="8963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Emissioni gas clima-alteranti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mc per ton/anno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80-90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140-150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Tenendo conto del fabbisogno dell'energia elettrica, dell'energia termica e dei trasporti; trascurando le eventuali fughe e il biogas bruciato dalla torcia di emergenza.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81238"/>
                  </a:ext>
                </a:extLst>
              </a:tr>
              <a:tr h="4767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Impronta idrica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lt di H</a:t>
                      </a:r>
                      <a:r>
                        <a:rPr lang="it-IT" sz="1400" u="none" strike="noStrike" baseline="-25000" dirty="0">
                          <a:effectLst/>
                        </a:rPr>
                        <a:t>2</a:t>
                      </a:r>
                      <a:r>
                        <a:rPr lang="it-IT" sz="1400" u="none" strike="noStrike" dirty="0">
                          <a:effectLst/>
                        </a:rPr>
                        <a:t>O per ton rifiuti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10-20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200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/>
                </a:tc>
                <a:extLst>
                  <a:ext uri="{0D108BD9-81ED-4DB2-BD59-A6C34878D82A}">
                    <a16:rowId xmlns:a16="http://schemas.microsoft.com/office/drawing/2014/main" xmlns="" val="2080441754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31D9DAF-D6B6-5C21-AC14-37E8D7685BC9}"/>
              </a:ext>
            </a:extLst>
          </p:cNvPr>
          <p:cNvSpPr txBox="1"/>
          <p:nvPr/>
        </p:nvSpPr>
        <p:spPr>
          <a:xfrm>
            <a:off x="1415845" y="221226"/>
            <a:ext cx="9483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CONFRONTO TRA COMPOSTAGGIO E DIGESTORE ANAEROBICO CON PRODUZIONE GAS</a:t>
            </a:r>
          </a:p>
        </p:txBody>
      </p:sp>
    </p:spTree>
    <p:extLst>
      <p:ext uri="{BB962C8B-B14F-4D97-AF65-F5344CB8AC3E}">
        <p14:creationId xmlns:p14="http://schemas.microsoft.com/office/powerpoint/2010/main" val="392795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2D1FFE5-66B5-2F2B-1C0D-D7B989128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88" y="794175"/>
            <a:ext cx="6246188" cy="347853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61DCEB7-2F04-3298-6F30-802889544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574" y="2701997"/>
            <a:ext cx="5148666" cy="394322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020A914-1039-4B9C-1D6E-3200005B9238}"/>
              </a:ext>
            </a:extLst>
          </p:cNvPr>
          <p:cNvSpPr txBox="1"/>
          <p:nvPr/>
        </p:nvSpPr>
        <p:spPr>
          <a:xfrm>
            <a:off x="6648934" y="2125243"/>
            <a:ext cx="5329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Impianto di S Marino capacità fino 12.000 ton/a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8B6072A-6A8B-41D6-0888-A4996C6C49CB}"/>
              </a:ext>
            </a:extLst>
          </p:cNvPr>
          <p:cNvSpPr txBox="1"/>
          <p:nvPr/>
        </p:nvSpPr>
        <p:spPr>
          <a:xfrm>
            <a:off x="2275094" y="119150"/>
            <a:ext cx="6899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ESEMPI DI IMPIANTI DI COMPOSTAGGIO OPERATIVI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C779613-F2A9-2933-0F31-76687DC84216}"/>
              </a:ext>
            </a:extLst>
          </p:cNvPr>
          <p:cNvSpPr txBox="1"/>
          <p:nvPr/>
        </p:nvSpPr>
        <p:spPr>
          <a:xfrm>
            <a:off x="868680" y="4311177"/>
            <a:ext cx="428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Impianto di Nuoro fino a 15.000 ton/a</a:t>
            </a:r>
          </a:p>
        </p:txBody>
      </p:sp>
    </p:spTree>
    <p:extLst>
      <p:ext uri="{BB962C8B-B14F-4D97-AF65-F5344CB8AC3E}">
        <p14:creationId xmlns:p14="http://schemas.microsoft.com/office/powerpoint/2010/main" val="54117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03401AD-4D86-CEBD-4B46-2DA1B8951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869" y="472265"/>
            <a:ext cx="8274868" cy="59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21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446</Words>
  <Application>Microsoft Macintosh PowerPoint</Application>
  <PresentationFormat>Personalizzato</PresentationFormat>
  <Paragraphs>88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8" baseType="lpstr">
      <vt:lpstr>Tema di Office</vt:lpstr>
      <vt:lpstr>Worksheet</vt:lpstr>
      <vt:lpstr>TRATTAMENTO RIFIUTI ORGANICI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Schema processi biodigestore</dc:title>
  <dc:creator>Lanfranco Pambuffetti</dc:creator>
  <cp:lastModifiedBy>carlo</cp:lastModifiedBy>
  <cp:revision>27</cp:revision>
  <dcterms:created xsi:type="dcterms:W3CDTF">2022-11-13T08:42:13Z</dcterms:created>
  <dcterms:modified xsi:type="dcterms:W3CDTF">2022-11-29T20:50:57Z</dcterms:modified>
</cp:coreProperties>
</file>