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304" r:id="rId4"/>
    <p:sldId id="301" r:id="rId5"/>
    <p:sldId id="299" r:id="rId6"/>
    <p:sldId id="302" r:id="rId7"/>
    <p:sldId id="30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8832B-07CE-432D-98D7-63192694ECA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71B3A-054E-4415-91BE-3F722332ED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5E1EC-C6BA-4996-B11A-2EB0318E7AB6}" type="datetimeFigureOut">
              <a:rPr lang="it-IT" smtClean="0"/>
              <a:pPr/>
              <a:t>13/09/2017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6D51-0508-40BE-9FFD-214FE5AC053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89964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Piano Antenne </a:t>
            </a:r>
            <a:br>
              <a:rPr lang="it-IT" dirty="0" smtClean="0"/>
            </a:br>
            <a:r>
              <a:rPr lang="it-IT" dirty="0" smtClean="0"/>
              <a:t>del </a:t>
            </a:r>
            <a:br>
              <a:rPr lang="it-IT" dirty="0" smtClean="0"/>
            </a:br>
            <a:r>
              <a:rPr lang="it-IT" dirty="0" smtClean="0"/>
              <a:t>Comune di Sarzana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7664" y="450912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it-IT" sz="4000" dirty="0" smtClean="0">
                <a:solidFill>
                  <a:schemeClr val="tx1"/>
                </a:solidFill>
              </a:rPr>
              <a:t>Incontro con la </a:t>
            </a:r>
            <a:r>
              <a:rPr lang="it-IT" sz="4000" dirty="0" smtClean="0">
                <a:solidFill>
                  <a:schemeClr val="tx1"/>
                </a:solidFill>
              </a:rPr>
              <a:t> Consulta dei </a:t>
            </a:r>
            <a:r>
              <a:rPr lang="it-IT" sz="4000" dirty="0" err="1" smtClean="0">
                <a:solidFill>
                  <a:schemeClr val="tx1"/>
                </a:solidFill>
              </a:rPr>
              <a:t>Grisei</a:t>
            </a:r>
            <a:endParaRPr lang="it-IT" sz="4000" dirty="0" smtClean="0">
              <a:solidFill>
                <a:schemeClr val="tx1"/>
              </a:solidFill>
            </a:endParaRPr>
          </a:p>
          <a:p>
            <a:endParaRPr lang="it-IT" dirty="0" smtClean="0"/>
          </a:p>
          <a:p>
            <a:r>
              <a:rPr lang="it-IT" dirty="0" smtClean="0">
                <a:solidFill>
                  <a:schemeClr val="tx1"/>
                </a:solidFill>
              </a:rPr>
              <a:t>Sarzana 14 settembre 2017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Protezione del paesaggio</a:t>
            </a:r>
            <a:br>
              <a:rPr lang="it-IT" sz="2800" dirty="0" smtClean="0"/>
            </a:br>
            <a:r>
              <a:rPr lang="it-IT" sz="2800" dirty="0" smtClean="0"/>
              <a:t>Gli obiettivi specifici del Piano Antenne di Sarzana</a:t>
            </a:r>
            <a:endParaRPr lang="it-IT" sz="2800" dirty="0"/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395536" y="1556792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400" dirty="0" smtClean="0"/>
              <a:t>Il Piano Antenne realizzato su mandato del Comune di Sarzana e dallo stesso adottato con successiva delibera, dichiara questi essere gli </a:t>
            </a:r>
            <a:r>
              <a:rPr lang="it-IT" sz="2400" dirty="0" smtClean="0"/>
              <a:t>obiettivi:</a:t>
            </a:r>
            <a:endParaRPr lang="it-IT" sz="2400" dirty="0"/>
          </a:p>
          <a:p>
            <a:pPr marL="457200" lvl="0" indent="-457200">
              <a:buFont typeface="+mj-lt"/>
              <a:buAutoNum type="arabicPeriod"/>
            </a:pPr>
            <a:r>
              <a:rPr lang="it-IT" sz="2400" dirty="0"/>
              <a:t>Tutelare la salute e salvaguardare la popolazione esposta ad emissioni elettromagnetiche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/>
              <a:t>Pianificare lo sviluppo razionale del settore telecomunicazioni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Prevenire e ridurre </a:t>
            </a:r>
            <a:r>
              <a:rPr lang="it-IT" sz="2400" dirty="0" smtClean="0">
                <a:solidFill>
                  <a:srgbClr val="FF0000"/>
                </a:solidFill>
              </a:rPr>
              <a:t>l’inquinamento </a:t>
            </a:r>
            <a:r>
              <a:rPr lang="it-IT" sz="2400" dirty="0" smtClean="0"/>
              <a:t>elettromagnetico</a:t>
            </a:r>
            <a:r>
              <a:rPr lang="it-IT" sz="2400" dirty="0" smtClean="0">
                <a:solidFill>
                  <a:srgbClr val="FF0000"/>
                </a:solidFill>
              </a:rPr>
              <a:t> ambientale</a:t>
            </a:r>
            <a:r>
              <a:rPr lang="it-IT" sz="2400" dirty="0">
                <a:solidFill>
                  <a:srgbClr val="FF0000"/>
                </a:solidFill>
              </a:rPr>
              <a:t>, assicurando la tutela </a:t>
            </a:r>
            <a:r>
              <a:rPr lang="it-IT" sz="2400" dirty="0"/>
              <a:t>dell’ambiente e </a:t>
            </a:r>
            <a:r>
              <a:rPr lang="it-IT" sz="2400" dirty="0">
                <a:solidFill>
                  <a:srgbClr val="FF0000"/>
                </a:solidFill>
              </a:rPr>
              <a:t>del paesaggio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Assicurare l’ordinato sviluppo e la corretta localizzazione degli impianti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/>
              <a:t>Perseguire obiettivi di qualità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/>
              <a:t>Assicurare ai cittadini informazioni complete e </a:t>
            </a:r>
            <a:r>
              <a:rPr lang="it-IT" sz="2400" dirty="0" smtClean="0"/>
              <a:t>tempestive</a:t>
            </a: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503040" y="3356992"/>
            <a:ext cx="8640960" cy="26642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9909868">
            <a:off x="387613" y="2840203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980728"/>
            <a:ext cx="806489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67544" y="532501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i="1" dirty="0" smtClean="0"/>
              <a:t>“</a:t>
            </a:r>
            <a:r>
              <a:rPr lang="it-IT" i="1" dirty="0" smtClean="0"/>
              <a:t>Zona in località frati cappuccini caratterizzata da un viale centrale di cipressi sita nel Comune di Sarzana” </a:t>
            </a:r>
            <a:endParaRPr lang="it-IT" i="1" dirty="0" smtClean="0"/>
          </a:p>
          <a:p>
            <a:pPr algn="ctr"/>
            <a:r>
              <a:rPr lang="it-IT" dirty="0" smtClean="0"/>
              <a:t>vincolo </a:t>
            </a:r>
            <a:r>
              <a:rPr lang="it-IT" dirty="0" smtClean="0"/>
              <a:t>070460 istituita con Decreto Ministeriale n. 41 del 04/02/1958 pubblicato sulla Gazzetta Ufficiale </a:t>
            </a:r>
            <a:r>
              <a:rPr lang="it-IT" dirty="0" smtClean="0"/>
              <a:t>il 17/02/1958.</a:t>
            </a:r>
            <a:r>
              <a:rPr lang="it-IT" b="1" dirty="0" smtClean="0"/>
              <a:t> </a:t>
            </a:r>
            <a:r>
              <a:rPr lang="it-IT" b="1" dirty="0" smtClean="0"/>
              <a:t>(</a:t>
            </a:r>
            <a:r>
              <a:rPr lang="it-IT" dirty="0" smtClean="0"/>
              <a:t>Figura </a:t>
            </a:r>
            <a:r>
              <a:rPr lang="it-IT" dirty="0" smtClean="0"/>
              <a:t>24:– Fonte Regione </a:t>
            </a:r>
            <a:r>
              <a:rPr lang="it-IT" dirty="0" smtClean="0"/>
              <a:t>Liguria)</a:t>
            </a:r>
            <a:endParaRPr lang="it-IT" dirty="0"/>
          </a:p>
        </p:txBody>
      </p:sp>
      <p:sp>
        <p:nvSpPr>
          <p:cNvPr id="7" name="Titolo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Protezione del paesaggio</a:t>
            </a:r>
            <a:br>
              <a:rPr lang="it-IT" sz="2800" dirty="0" smtClean="0"/>
            </a:br>
            <a:r>
              <a:rPr lang="it-IT" sz="2800" i="1" dirty="0" smtClean="0"/>
              <a:t> </a:t>
            </a:r>
            <a:r>
              <a:rPr lang="it-IT" sz="2800" dirty="0" smtClean="0"/>
              <a:t>“bellezze </a:t>
            </a:r>
            <a:r>
              <a:rPr lang="it-IT" sz="2800" dirty="0" smtClean="0"/>
              <a:t>di insieme” </a:t>
            </a:r>
            <a:r>
              <a:rPr lang="it-IT" sz="2800" dirty="0" smtClean="0"/>
              <a:t>dei </a:t>
            </a:r>
            <a:r>
              <a:rPr lang="it-IT" sz="2800" dirty="0" err="1" smtClean="0"/>
              <a:t>Grisei</a:t>
            </a:r>
            <a:endParaRPr lang="it-IT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806489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r>
              <a:rPr lang="it-IT" sz="2800" dirty="0" smtClean="0"/>
              <a:t>Protezione del paesaggio</a:t>
            </a:r>
            <a:br>
              <a:rPr lang="it-IT" sz="2800" dirty="0" smtClean="0"/>
            </a:br>
            <a:r>
              <a:rPr lang="it-IT" sz="2800" dirty="0" smtClean="0"/>
              <a:t>Quello che il Piano Antenne prevede </a:t>
            </a:r>
            <a:r>
              <a:rPr lang="it-IT" sz="2800" dirty="0" smtClean="0"/>
              <a:t>per </a:t>
            </a:r>
            <a:r>
              <a:rPr lang="it-IT" sz="2800" dirty="0" smtClean="0"/>
              <a:t>le nuove installazioni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41119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Protezione del paesaggio</a:t>
            </a:r>
            <a:br>
              <a:rPr lang="it-IT" sz="2800" dirty="0" smtClean="0"/>
            </a:br>
            <a:r>
              <a:rPr lang="it-IT" sz="2800" dirty="0" smtClean="0"/>
              <a:t>i </a:t>
            </a:r>
            <a:r>
              <a:rPr lang="it-IT" sz="2800" dirty="0" err="1" smtClean="0"/>
              <a:t>Grisei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/>
              <a:t>	Ai fini dell’installazione di nuove antenne il Piano definisce 3 diverse zone. </a:t>
            </a:r>
          </a:p>
          <a:p>
            <a:pPr lvl="1"/>
            <a:r>
              <a:rPr lang="it-IT" sz="2000" dirty="0" smtClean="0"/>
              <a:t>“Zone rosse,” ove non possono essere inserite nuove antenne</a:t>
            </a:r>
          </a:p>
          <a:p>
            <a:pPr lvl="1"/>
            <a:r>
              <a:rPr lang="it-IT" sz="2000" dirty="0" smtClean="0"/>
              <a:t>“Zone verdi”, ove possono essere inserite nuove antenne a seguito di approvazione da parte del </a:t>
            </a:r>
            <a:r>
              <a:rPr lang="it-IT" sz="2000" dirty="0" smtClean="0"/>
              <a:t>Comune ed eventuali altri </a:t>
            </a:r>
            <a:r>
              <a:rPr lang="it-IT" sz="2000" dirty="0" smtClean="0"/>
              <a:t>E</a:t>
            </a:r>
            <a:r>
              <a:rPr lang="it-IT" sz="2000" dirty="0" smtClean="0"/>
              <a:t>nti (es. MIBACT)</a:t>
            </a:r>
            <a:endParaRPr lang="it-IT" sz="2000" dirty="0" smtClean="0"/>
          </a:p>
          <a:p>
            <a:pPr lvl="1"/>
            <a:r>
              <a:rPr lang="it-IT" sz="2000" dirty="0" smtClean="0"/>
              <a:t>“Zone </a:t>
            </a:r>
            <a:r>
              <a:rPr lang="it-IT" sz="2000" dirty="0" smtClean="0"/>
              <a:t>neutre</a:t>
            </a:r>
            <a:r>
              <a:rPr lang="it-IT" sz="2000" dirty="0" smtClean="0"/>
              <a:t>”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Per i </a:t>
            </a:r>
            <a:r>
              <a:rPr lang="it-IT" sz="2000" dirty="0" err="1" smtClean="0"/>
              <a:t>Grisei</a:t>
            </a:r>
            <a:r>
              <a:rPr lang="it-IT" sz="2000" dirty="0" smtClean="0"/>
              <a:t> non è prevista alcuna “zona rossa”, </a:t>
            </a:r>
            <a:r>
              <a:rPr lang="it-IT" sz="2000" dirty="0" smtClean="0"/>
              <a:t>sono </a:t>
            </a:r>
            <a:r>
              <a:rPr lang="it-IT" sz="2000" dirty="0" smtClean="0"/>
              <a:t>previste 2 “zone verdi” (Stadio e </a:t>
            </a:r>
            <a:r>
              <a:rPr lang="it-IT" sz="2000" dirty="0" smtClean="0"/>
              <a:t>Carducci/Triboli), mentre Il </a:t>
            </a:r>
            <a:r>
              <a:rPr lang="it-IT" sz="2000" dirty="0" smtClean="0"/>
              <a:t>resto è “zona </a:t>
            </a:r>
            <a:r>
              <a:rPr lang="it-IT" sz="2000" dirty="0" smtClean="0"/>
              <a:t>neutra</a:t>
            </a:r>
            <a:r>
              <a:rPr lang="it-IT" sz="2000" dirty="0" smtClean="0"/>
              <a:t>”. 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</a:t>
            </a:r>
          </a:p>
          <a:p>
            <a:pPr>
              <a:buNone/>
            </a:pPr>
            <a:r>
              <a:rPr lang="it-IT" sz="2000" dirty="0" smtClean="0"/>
              <a:t>	Nelle “zone verdi” </a:t>
            </a:r>
            <a:r>
              <a:rPr lang="it-IT" sz="2000" dirty="0" smtClean="0"/>
              <a:t>e “neutre” dei </a:t>
            </a:r>
            <a:r>
              <a:rPr lang="it-IT" sz="2000" dirty="0" err="1" smtClean="0"/>
              <a:t>Grisei</a:t>
            </a:r>
            <a:r>
              <a:rPr lang="it-IT" sz="2000" dirty="0" smtClean="0"/>
              <a:t> sono presenti </a:t>
            </a:r>
            <a:r>
              <a:rPr lang="it-IT" sz="2000" dirty="0" smtClean="0"/>
              <a:t>4 </a:t>
            </a:r>
            <a:r>
              <a:rPr lang="it-IT" sz="2000" dirty="0" smtClean="0"/>
              <a:t>siti </a:t>
            </a:r>
            <a:r>
              <a:rPr lang="it-IT" sz="2000" dirty="0" smtClean="0"/>
              <a:t>(Convento </a:t>
            </a:r>
            <a:r>
              <a:rPr lang="it-IT" sz="2000" dirty="0" smtClean="0"/>
              <a:t>dei Cappuccini , villa la </a:t>
            </a:r>
            <a:r>
              <a:rPr lang="it-IT" sz="2000" dirty="0" err="1" smtClean="0"/>
              <a:t>Motte</a:t>
            </a:r>
            <a:r>
              <a:rPr lang="it-IT" sz="2000" dirty="0" smtClean="0"/>
              <a:t>, villa degli Spiriti, Cappella cimiteriale) </a:t>
            </a:r>
            <a:r>
              <a:rPr lang="it-IT" sz="2000" dirty="0" smtClean="0"/>
              <a:t>di </a:t>
            </a:r>
            <a:r>
              <a:rPr lang="it-IT" sz="2000" dirty="0" smtClean="0"/>
              <a:t>significativo valore </a:t>
            </a:r>
            <a:r>
              <a:rPr lang="it-IT" sz="2000" dirty="0" smtClean="0"/>
              <a:t>storico,  </a:t>
            </a:r>
            <a:r>
              <a:rPr lang="it-IT" sz="2000" dirty="0" smtClean="0"/>
              <a:t>architetturale e paesaggistico vincolati sia singolarmente </a:t>
            </a:r>
            <a:r>
              <a:rPr lang="it-IT" sz="2000" dirty="0" smtClean="0"/>
              <a:t>che complessivamente come “bellezze </a:t>
            </a:r>
            <a:r>
              <a:rPr lang="it-IT" sz="2000" dirty="0" smtClean="0"/>
              <a:t>di insieme </a:t>
            </a:r>
            <a:r>
              <a:rPr lang="it-IT" sz="2000" dirty="0" smtClean="0"/>
              <a:t>“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</a:t>
            </a:r>
            <a:r>
              <a:rPr lang="it-IT" sz="2000" dirty="0" smtClean="0"/>
              <a:t>Nella zona “bellezze di insieme” </a:t>
            </a:r>
            <a:r>
              <a:rPr lang="it-IT" sz="2000" dirty="0" smtClean="0"/>
              <a:t>dei </a:t>
            </a:r>
            <a:r>
              <a:rPr lang="it-IT" sz="2000" dirty="0" err="1" smtClean="0"/>
              <a:t>Grisei</a:t>
            </a:r>
            <a:r>
              <a:rPr lang="it-IT" sz="2000" dirty="0" smtClean="0"/>
              <a:t> sono già preesistenti 2 antenne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Il Piano Antenne consente </a:t>
            </a:r>
            <a:r>
              <a:rPr lang="it-IT" sz="2000" dirty="0" smtClean="0"/>
              <a:t>che </a:t>
            </a:r>
            <a:r>
              <a:rPr lang="it-IT" sz="2000" dirty="0" smtClean="0"/>
              <a:t>possano </a:t>
            </a:r>
            <a:r>
              <a:rPr lang="it-IT" sz="2000" dirty="0" smtClean="0"/>
              <a:t>essere inserite </a:t>
            </a:r>
            <a:r>
              <a:rPr lang="it-IT" sz="2000" dirty="0" smtClean="0"/>
              <a:t>nella zona </a:t>
            </a:r>
            <a:r>
              <a:rPr lang="it-IT" sz="2000" dirty="0" smtClean="0"/>
              <a:t>all’interno della zona “bellezze di insieme”</a:t>
            </a:r>
            <a:r>
              <a:rPr lang="it-IT" sz="2000" dirty="0" smtClean="0"/>
              <a:t> ulteriori 2 antenne </a:t>
            </a:r>
            <a:endParaRPr lang="it-IT" sz="2000" dirty="0" smtClean="0"/>
          </a:p>
          <a:p>
            <a:pPr lvl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	</a:t>
            </a:r>
          </a:p>
          <a:p>
            <a:pPr lvl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	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endParaRPr lang="it-IT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52736"/>
            <a:ext cx="5904656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23528" y="4941168"/>
            <a:ext cx="8568952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23528" y="4996333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u="sng" dirty="0" smtClean="0"/>
              <a:t>Totale 4 antenne 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tutte in </a:t>
            </a:r>
            <a:r>
              <a:rPr lang="it-IT" sz="2400" dirty="0" smtClean="0"/>
              <a:t>zona “bellezze di insieme”, </a:t>
            </a:r>
            <a:r>
              <a:rPr lang="it-IT" sz="2400" dirty="0" smtClean="0"/>
              <a:t>con </a:t>
            </a:r>
            <a:r>
              <a:rPr lang="it-IT" sz="2400" dirty="0" smtClean="0"/>
              <a:t>il conseguente raddoppio </a:t>
            </a:r>
            <a:r>
              <a:rPr lang="it-IT" sz="2400" dirty="0" smtClean="0"/>
              <a:t>di inquinamento elettromagnetico e degrado </a:t>
            </a:r>
            <a:r>
              <a:rPr lang="it-IT" sz="2400" dirty="0" smtClean="0"/>
              <a:t>ambientale in tale zona </a:t>
            </a:r>
            <a:endParaRPr lang="it-IT" sz="2400" dirty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it-IT" sz="3200" dirty="0" smtClean="0"/>
              <a:t>Protezione del paesaggio</a:t>
            </a:r>
            <a:br>
              <a:rPr lang="it-IT" sz="3200" dirty="0" smtClean="0"/>
            </a:br>
            <a:r>
              <a:rPr lang="it-IT" sz="3200" dirty="0" smtClean="0"/>
              <a:t>Il risultato per i </a:t>
            </a:r>
            <a:r>
              <a:rPr lang="it-IT" sz="3200" dirty="0" err="1" smtClean="0"/>
              <a:t>Grisei</a:t>
            </a:r>
            <a:r>
              <a:rPr lang="it-IT" sz="3200" dirty="0" smtClean="0"/>
              <a:t>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41119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Protezione del paesaggio</a:t>
            </a:r>
            <a:br>
              <a:rPr lang="it-IT" sz="2800" dirty="0" smtClean="0"/>
            </a:br>
            <a:r>
              <a:rPr lang="it-IT" sz="2800" b="1" i="1" dirty="0" smtClean="0"/>
              <a:t> </a:t>
            </a:r>
            <a:r>
              <a:rPr lang="it-IT" sz="2800" dirty="0" smtClean="0"/>
              <a:t>Alcune domande </a:t>
            </a:r>
            <a:r>
              <a:rPr lang="it-IT" sz="2800" dirty="0" smtClean="0"/>
              <a:t>agli estensori del Piano Antenne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4896544"/>
          </a:xfrm>
        </p:spPr>
        <p:txBody>
          <a:bodyPr>
            <a:noAutofit/>
          </a:bodyPr>
          <a:lstStyle/>
          <a:p>
            <a:r>
              <a:rPr lang="it-IT" sz="1800" dirty="0" smtClean="0">
                <a:solidFill>
                  <a:prstClr val="black"/>
                </a:solidFill>
              </a:rPr>
              <a:t>Come ritenete di poter </a:t>
            </a:r>
            <a:r>
              <a:rPr lang="it-IT" sz="1800" dirty="0" smtClean="0">
                <a:solidFill>
                  <a:srgbClr val="FF0000"/>
                </a:solidFill>
              </a:rPr>
              <a:t>prevenire e ridurre l’inquinamento ambientale, assicurando la tutela del paesaggio </a:t>
            </a:r>
            <a:r>
              <a:rPr lang="it-IT" sz="1800" dirty="0" smtClean="0"/>
              <a:t>n</a:t>
            </a:r>
            <a:r>
              <a:rPr lang="it-IT" sz="1800" dirty="0" smtClean="0"/>
              <a:t>ei </a:t>
            </a:r>
            <a:r>
              <a:rPr lang="it-IT" sz="1800" dirty="0" err="1" smtClean="0"/>
              <a:t>Grisei</a:t>
            </a:r>
            <a:r>
              <a:rPr lang="it-IT" sz="1800" dirty="0" smtClean="0"/>
              <a:t> </a:t>
            </a:r>
            <a:r>
              <a:rPr lang="it-IT" sz="1800" dirty="0" smtClean="0">
                <a:solidFill>
                  <a:prstClr val="black"/>
                </a:solidFill>
              </a:rPr>
              <a:t>consentendo  nel contempo  il raddoppio delle antenne?</a:t>
            </a:r>
          </a:p>
          <a:p>
            <a:r>
              <a:rPr lang="it-IT" sz="1800" dirty="0" smtClean="0">
                <a:solidFill>
                  <a:prstClr val="black"/>
                </a:solidFill>
              </a:rPr>
              <a:t>Perché non proteggete - a parità di vincoli esistenti - i siti sensibili presenti </a:t>
            </a:r>
            <a:r>
              <a:rPr lang="it-IT" sz="1800" dirty="0" smtClean="0">
                <a:solidFill>
                  <a:prstClr val="black"/>
                </a:solidFill>
              </a:rPr>
              <a:t>nelle zone “bellezze di insieme” </a:t>
            </a:r>
            <a:r>
              <a:rPr lang="it-IT" sz="1800" dirty="0" smtClean="0">
                <a:solidFill>
                  <a:prstClr val="black"/>
                </a:solidFill>
              </a:rPr>
              <a:t>dei </a:t>
            </a:r>
            <a:r>
              <a:rPr lang="it-IT" sz="1800" dirty="0" err="1" smtClean="0">
                <a:solidFill>
                  <a:prstClr val="black"/>
                </a:solidFill>
              </a:rPr>
              <a:t>Grisei</a:t>
            </a:r>
            <a:r>
              <a:rPr lang="it-IT" sz="1800" dirty="0" smtClean="0">
                <a:solidFill>
                  <a:prstClr val="black"/>
                </a:solidFill>
              </a:rPr>
              <a:t> come proteggete siti ugualmente vincolati  ma posti in altre zone del territorio comunale  (es. si istituisce una “zona rossa” per villa </a:t>
            </a:r>
            <a:r>
              <a:rPr lang="it-IT" sz="1800" dirty="0" err="1" smtClean="0">
                <a:solidFill>
                  <a:prstClr val="black"/>
                </a:solidFill>
              </a:rPr>
              <a:t>Ollandini</a:t>
            </a:r>
            <a:r>
              <a:rPr lang="it-IT" sz="1800" dirty="0" smtClean="0">
                <a:solidFill>
                  <a:prstClr val="black"/>
                </a:solidFill>
              </a:rPr>
              <a:t> e si assegna solo </a:t>
            </a:r>
            <a:r>
              <a:rPr lang="it-IT" sz="1800" dirty="0" smtClean="0">
                <a:solidFill>
                  <a:prstClr val="black"/>
                </a:solidFill>
              </a:rPr>
              <a:t>“zone verdi e neutre” </a:t>
            </a:r>
            <a:r>
              <a:rPr lang="it-IT" sz="1800" dirty="0" smtClean="0">
                <a:solidFill>
                  <a:prstClr val="black"/>
                </a:solidFill>
              </a:rPr>
              <a:t>ai nostri siti, pur essendo tutti sotto lo stesso vincolo?)</a:t>
            </a:r>
          </a:p>
          <a:p>
            <a:r>
              <a:rPr lang="it-IT" sz="1800" dirty="0" smtClean="0">
                <a:solidFill>
                  <a:prstClr val="black"/>
                </a:solidFill>
              </a:rPr>
              <a:t>Perché non recepite “in toto” i vincoli paesaggistici e normativi previsti dal Piano Regolatore per tutto il territorio comunale? </a:t>
            </a:r>
          </a:p>
          <a:p>
            <a:r>
              <a:rPr lang="it-IT" sz="1800" dirty="0" smtClean="0">
                <a:solidFill>
                  <a:prstClr val="black"/>
                </a:solidFill>
              </a:rPr>
              <a:t>Perché richiedete di NON eseguire la VAS (Valutazione Ambientale Strategica) il cui obiettivo è proprio quello di trovare il </a:t>
            </a:r>
            <a:r>
              <a:rPr lang="it-IT" sz="1800" dirty="0" smtClean="0">
                <a:solidFill>
                  <a:prstClr val="black"/>
                </a:solidFill>
              </a:rPr>
              <a:t>corretto bilanciamento </a:t>
            </a:r>
            <a:r>
              <a:rPr lang="it-IT" sz="1800" dirty="0" smtClean="0">
                <a:solidFill>
                  <a:prstClr val="black"/>
                </a:solidFill>
              </a:rPr>
              <a:t>tra le </a:t>
            </a:r>
            <a:r>
              <a:rPr lang="it-IT" sz="1800" dirty="0" smtClean="0">
                <a:solidFill>
                  <a:prstClr val="black"/>
                </a:solidFill>
              </a:rPr>
              <a:t>esigenze dei gestori del </a:t>
            </a:r>
            <a:r>
              <a:rPr lang="it-IT" sz="1800" dirty="0" smtClean="0">
                <a:solidFill>
                  <a:prstClr val="black"/>
                </a:solidFill>
              </a:rPr>
              <a:t>settore Telecomunicazioni e </a:t>
            </a:r>
            <a:r>
              <a:rPr lang="it-IT" sz="1800" smtClean="0">
                <a:solidFill>
                  <a:prstClr val="black"/>
                </a:solidFill>
              </a:rPr>
              <a:t>quelle degli </a:t>
            </a:r>
            <a:r>
              <a:rPr lang="it-IT" sz="1800" dirty="0" smtClean="0">
                <a:solidFill>
                  <a:prstClr val="black"/>
                </a:solidFill>
              </a:rPr>
              <a:t>Enti preposti alla </a:t>
            </a:r>
            <a:r>
              <a:rPr lang="it-IT" sz="1800" dirty="0" smtClean="0">
                <a:solidFill>
                  <a:prstClr val="black"/>
                </a:solidFill>
              </a:rPr>
              <a:t>tutela di salute e paesaggio? </a:t>
            </a:r>
            <a:endParaRPr lang="it-IT" sz="1800" dirty="0" smtClean="0">
              <a:solidFill>
                <a:prstClr val="black"/>
              </a:solidFill>
            </a:endParaRPr>
          </a:p>
          <a:p>
            <a:r>
              <a:rPr lang="it-IT" sz="1800" dirty="0" smtClean="0">
                <a:solidFill>
                  <a:prstClr val="black"/>
                </a:solidFill>
              </a:rPr>
              <a:t>Nel 2015 fu richiesta l’installazione di una antenna al centro della zona “bellezza di insieme” dei Cappuccini. L’autorizzazione fu allora negata a seguito di parere negativo del MIBACT.</a:t>
            </a:r>
          </a:p>
          <a:p>
            <a:pPr lvl="2"/>
            <a:r>
              <a:rPr lang="it-IT" sz="1800" dirty="0" smtClean="0">
                <a:solidFill>
                  <a:prstClr val="black"/>
                </a:solidFill>
              </a:rPr>
              <a:t>Su quale base oggi si accetta la richiesta di ubicazione </a:t>
            </a:r>
            <a:r>
              <a:rPr lang="it-IT" sz="1800" dirty="0" smtClean="0">
                <a:solidFill>
                  <a:prstClr val="black"/>
                </a:solidFill>
              </a:rPr>
              <a:t>di un </a:t>
            </a:r>
            <a:r>
              <a:rPr lang="it-IT" sz="1800" dirty="0" smtClean="0">
                <a:solidFill>
                  <a:prstClr val="black"/>
                </a:solidFill>
              </a:rPr>
              <a:t>nuovo impianto ad appena 50-100 metri di distanza dalla precedente richiesta?</a:t>
            </a:r>
          </a:p>
          <a:p>
            <a:pPr lvl="1"/>
            <a:endParaRPr lang="it-IT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392</Words>
  <Application>Microsoft Office PowerPoint</Application>
  <PresentationFormat>Presentazione su schermo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Piano Antenne  del  Comune di Sarzana</vt:lpstr>
      <vt:lpstr>Protezione del paesaggio Gli obiettivi specifici del Piano Antenne di Sarzana</vt:lpstr>
      <vt:lpstr>Protezione del paesaggio  “bellezze di insieme” dei Grisei</vt:lpstr>
      <vt:lpstr>Protezione del paesaggio Quello che il Piano Antenne prevede per le nuove installazioni</vt:lpstr>
      <vt:lpstr>Protezione del paesaggio i Grisei </vt:lpstr>
      <vt:lpstr>Protezione del paesaggio Il risultato per i Grisei </vt:lpstr>
      <vt:lpstr>Protezione del paesaggio  Alcune domande agli estensori del Piano Antenne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Considerazioni sul documento  Piano Antenne  del  Comune di Sarzana</dc:title>
  <dc:creator>Neri</dc:creator>
  <cp:lastModifiedBy>user</cp:lastModifiedBy>
  <cp:revision>217</cp:revision>
  <dcterms:created xsi:type="dcterms:W3CDTF">2017-06-09T14:10:58Z</dcterms:created>
  <dcterms:modified xsi:type="dcterms:W3CDTF">2017-09-13T11:35:21Z</dcterms:modified>
</cp:coreProperties>
</file>