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2"/>
  </p:handoutMasterIdLst>
  <p:sldIdLst>
    <p:sldId id="256" r:id="rId2"/>
    <p:sldId id="274" r:id="rId3"/>
    <p:sldId id="258" r:id="rId4"/>
    <p:sldId id="280" r:id="rId5"/>
    <p:sldId id="268" r:id="rId6"/>
    <p:sldId id="284" r:id="rId7"/>
    <p:sldId id="267" r:id="rId8"/>
    <p:sldId id="283" r:id="rId9"/>
    <p:sldId id="269" r:id="rId10"/>
    <p:sldId id="281" r:id="rId11"/>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7" autoAdjust="0"/>
  </p:normalViewPr>
  <p:slideViewPr>
    <p:cSldViewPr>
      <p:cViewPr>
        <p:scale>
          <a:sx n="72" d="100"/>
          <a:sy n="72" d="100"/>
        </p:scale>
        <p:origin x="-1752" y="-13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518832B-07CE-432D-98D7-63192694ECA6}" type="datetimeFigureOut">
              <a:rPr lang="it-IT" smtClean="0"/>
              <a:pPr/>
              <a:t>22/06/17</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1671B3A-054E-4415-91BE-3F722332ED4B}" type="slidenum">
              <a:rPr lang="it-IT" smtClean="0"/>
              <a:pPr/>
              <a:t>‹n.›</a:t>
            </a:fld>
            <a:endParaRPr lang="it-IT"/>
          </a:p>
        </p:txBody>
      </p:sp>
    </p:spTree>
    <p:extLst>
      <p:ext uri="{BB962C8B-B14F-4D97-AF65-F5344CB8AC3E}">
        <p14:creationId xmlns:p14="http://schemas.microsoft.com/office/powerpoint/2010/main" val="105965930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C475E1EC-C6BA-4996-B11A-2EB0318E7AB6}" type="datetimeFigureOut">
              <a:rPr lang="it-IT" smtClean="0"/>
              <a:pPr/>
              <a:t>22/06/17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3C36D51-0508-40BE-9FFD-214FE5AC053F}"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475E1EC-C6BA-4996-B11A-2EB0318E7AB6}" type="datetimeFigureOut">
              <a:rPr lang="it-IT" smtClean="0"/>
              <a:pPr/>
              <a:t>22/06/17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3C36D51-0508-40BE-9FFD-214FE5AC053F}"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475E1EC-C6BA-4996-B11A-2EB0318E7AB6}" type="datetimeFigureOut">
              <a:rPr lang="it-IT" smtClean="0"/>
              <a:pPr/>
              <a:t>22/06/17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3C36D51-0508-40BE-9FFD-214FE5AC053F}"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475E1EC-C6BA-4996-B11A-2EB0318E7AB6}" type="datetimeFigureOut">
              <a:rPr lang="it-IT" smtClean="0"/>
              <a:pPr/>
              <a:t>22/06/17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3C36D51-0508-40BE-9FFD-214FE5AC053F}"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C475E1EC-C6BA-4996-B11A-2EB0318E7AB6}" type="datetimeFigureOut">
              <a:rPr lang="it-IT" smtClean="0"/>
              <a:pPr/>
              <a:t>22/06/17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3C36D51-0508-40BE-9FFD-214FE5AC053F}"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C475E1EC-C6BA-4996-B11A-2EB0318E7AB6}" type="datetimeFigureOut">
              <a:rPr lang="it-IT" smtClean="0"/>
              <a:pPr/>
              <a:t>22/06/17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3C36D51-0508-40BE-9FFD-214FE5AC053F}"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C475E1EC-C6BA-4996-B11A-2EB0318E7AB6}" type="datetimeFigureOut">
              <a:rPr lang="it-IT" smtClean="0"/>
              <a:pPr/>
              <a:t>22/06/17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3C36D51-0508-40BE-9FFD-214FE5AC053F}"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C475E1EC-C6BA-4996-B11A-2EB0318E7AB6}" type="datetimeFigureOut">
              <a:rPr lang="it-IT" smtClean="0"/>
              <a:pPr/>
              <a:t>22/06/17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3C36D51-0508-40BE-9FFD-214FE5AC053F}"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475E1EC-C6BA-4996-B11A-2EB0318E7AB6}" type="datetimeFigureOut">
              <a:rPr lang="it-IT" smtClean="0"/>
              <a:pPr/>
              <a:t>22/06/17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3C36D51-0508-40BE-9FFD-214FE5AC053F}"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C475E1EC-C6BA-4996-B11A-2EB0318E7AB6}" type="datetimeFigureOut">
              <a:rPr lang="it-IT" smtClean="0"/>
              <a:pPr/>
              <a:t>22/06/17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3C36D51-0508-40BE-9FFD-214FE5AC053F}"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C475E1EC-C6BA-4996-B11A-2EB0318E7AB6}" type="datetimeFigureOut">
              <a:rPr lang="it-IT" smtClean="0"/>
              <a:pPr/>
              <a:t>22/06/17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3C36D51-0508-40BE-9FFD-214FE5AC053F}"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75E1EC-C6BA-4996-B11A-2EB0318E7AB6}" type="datetimeFigureOut">
              <a:rPr lang="it-IT" smtClean="0"/>
              <a:pPr/>
              <a:t>22/06/17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C36D51-0508-40BE-9FFD-214FE5AC053F}"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052737"/>
            <a:ext cx="7772400" cy="2547714"/>
          </a:xfrm>
        </p:spPr>
        <p:txBody>
          <a:bodyPr>
            <a:normAutofit fontScale="90000"/>
          </a:bodyPr>
          <a:lstStyle/>
          <a:p>
            <a:r>
              <a:rPr lang="it-IT" smtClean="0"/>
              <a:t>Considerazioni sul documento </a:t>
            </a:r>
            <a:br>
              <a:rPr lang="it-IT" smtClean="0"/>
            </a:br>
            <a:r>
              <a:rPr lang="it-IT" smtClean="0"/>
              <a:t>Piano Antenne </a:t>
            </a:r>
            <a:br>
              <a:rPr lang="it-IT" smtClean="0"/>
            </a:br>
            <a:r>
              <a:rPr lang="it-IT" smtClean="0"/>
              <a:t>del </a:t>
            </a:r>
            <a:br>
              <a:rPr lang="it-IT" smtClean="0"/>
            </a:br>
            <a:r>
              <a:rPr lang="it-IT" smtClean="0"/>
              <a:t>Comune di Sarzana</a:t>
            </a:r>
            <a:endParaRPr lang="it-IT" dirty="0"/>
          </a:p>
        </p:txBody>
      </p:sp>
      <p:sp>
        <p:nvSpPr>
          <p:cNvPr id="3" name="Sottotitolo 2"/>
          <p:cNvSpPr>
            <a:spLocks noGrp="1"/>
          </p:cNvSpPr>
          <p:nvPr>
            <p:ph type="subTitle" idx="1"/>
          </p:nvPr>
        </p:nvSpPr>
        <p:spPr>
          <a:xfrm>
            <a:off x="1547664" y="4509120"/>
            <a:ext cx="6400800" cy="1752600"/>
          </a:xfrm>
        </p:spPr>
        <p:txBody>
          <a:bodyPr>
            <a:normAutofit lnSpcReduction="10000"/>
          </a:bodyPr>
          <a:lstStyle/>
          <a:p>
            <a:r>
              <a:rPr lang="it-IT" sz="4000" smtClean="0">
                <a:solidFill>
                  <a:schemeClr val="tx1"/>
                </a:solidFill>
              </a:rPr>
              <a:t>Incontro con la Cittadinanza</a:t>
            </a:r>
          </a:p>
          <a:p>
            <a:endParaRPr lang="it-IT" smtClean="0"/>
          </a:p>
          <a:p>
            <a:r>
              <a:rPr lang="it-IT" smtClean="0">
                <a:solidFill>
                  <a:schemeClr val="tx1"/>
                </a:solidFill>
              </a:rPr>
              <a:t>Sarzana 20 giugno 2017</a:t>
            </a:r>
            <a:endParaRPr lang="it-IT" dirty="0">
              <a:solidFill>
                <a:schemeClr val="tx1"/>
              </a:solidFill>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457200" y="188640"/>
            <a:ext cx="8229600" cy="1368152"/>
          </a:xfrm>
        </p:spPr>
        <p:txBody>
          <a:bodyPr>
            <a:noAutofit/>
          </a:bodyPr>
          <a:lstStyle/>
          <a:p>
            <a:r>
              <a:rPr lang="it-IT" sz="2800" dirty="0" smtClean="0"/>
              <a:t>È credibile il </a:t>
            </a:r>
            <a:r>
              <a:rPr lang="it-IT" sz="2800" smtClean="0"/>
              <a:t>raggiungimento degli </a:t>
            </a:r>
            <a:r>
              <a:rPr lang="it-IT" sz="2800" dirty="0" smtClean="0"/>
              <a:t>obiettivi dichiarati?</a:t>
            </a:r>
            <a:br>
              <a:rPr lang="it-IT" sz="2800" dirty="0" smtClean="0"/>
            </a:br>
            <a:r>
              <a:rPr lang="it-IT" sz="2800" dirty="0" smtClean="0"/>
              <a:t>Cosa possiamo fare?  </a:t>
            </a:r>
            <a:br>
              <a:rPr lang="it-IT" sz="2800" dirty="0" smtClean="0"/>
            </a:br>
            <a:r>
              <a:rPr lang="it-IT" sz="2800" dirty="0" smtClean="0"/>
              <a:t>Proposta di un’agenda minima per il Sindaco</a:t>
            </a:r>
            <a:endParaRPr lang="it-IT" sz="2800" dirty="0"/>
          </a:p>
        </p:txBody>
      </p:sp>
      <p:sp>
        <p:nvSpPr>
          <p:cNvPr id="4" name="Titolo 2"/>
          <p:cNvSpPr txBox="1">
            <a:spLocks/>
          </p:cNvSpPr>
          <p:nvPr/>
        </p:nvSpPr>
        <p:spPr>
          <a:xfrm>
            <a:off x="467544" y="1484784"/>
            <a:ext cx="8373616" cy="4752528"/>
          </a:xfrm>
          <a:prstGeom prst="rect">
            <a:avLst/>
          </a:prstGeom>
        </p:spPr>
        <p:txBody>
          <a:bodyPr vert="horz" lIns="91440" tIns="45720" rIns="91440" bIns="45720" rtlCol="0" anchor="ctr">
            <a:normAutofit lnSpcReduction="10000"/>
          </a:bodyPr>
          <a:lstStyle/>
          <a:p>
            <a:r>
              <a:rPr lang="it-IT" dirty="0" smtClean="0"/>
              <a:t>Sulla base di quanto sopra sembra molto difficile che il Piano - nella versione attuale - fornisca al Comune gli strumenti minimi necessari per una efficace pianificazione, gestione e controllo delle nuove installazioni e di quelle già presenti sul territorio</a:t>
            </a:r>
          </a:p>
          <a:p>
            <a:endParaRPr lang="it-IT" dirty="0" smtClean="0"/>
          </a:p>
          <a:p>
            <a:r>
              <a:rPr lang="it-IT" dirty="0" smtClean="0"/>
              <a:t>Si chiede al </a:t>
            </a:r>
            <a:r>
              <a:rPr lang="it-IT" dirty="0"/>
              <a:t>sig. Sindaco ed al Consiglio di fermare l’attuale percorso di adozione</a:t>
            </a:r>
            <a:r>
              <a:rPr lang="it-IT" dirty="0" smtClean="0"/>
              <a:t>/ approvazione </a:t>
            </a:r>
            <a:r>
              <a:rPr lang="it-IT" dirty="0"/>
              <a:t>del Piano per il tempo necessario </a:t>
            </a:r>
            <a:r>
              <a:rPr lang="it-IT" dirty="0" smtClean="0"/>
              <a:t>a:</a:t>
            </a:r>
          </a:p>
          <a:p>
            <a:pPr marL="514350" indent="-514350">
              <a:buAutoNum type="romanLcParenBoth"/>
            </a:pPr>
            <a:r>
              <a:rPr lang="it-IT" dirty="0" smtClean="0"/>
              <a:t>siano attivati dalle </a:t>
            </a:r>
            <a:r>
              <a:rPr lang="it-IT" dirty="0"/>
              <a:t>Consulte </a:t>
            </a:r>
            <a:r>
              <a:rPr lang="it-IT" dirty="0" smtClean="0"/>
              <a:t>gli </a:t>
            </a:r>
            <a:r>
              <a:rPr lang="it-IT" dirty="0"/>
              <a:t>incontri di presentazione, informazione e confronto con i </a:t>
            </a:r>
            <a:r>
              <a:rPr lang="it-IT" dirty="0" smtClean="0"/>
              <a:t>cittadini</a:t>
            </a:r>
          </a:p>
          <a:p>
            <a:pPr marL="514350" indent="-514350">
              <a:buAutoNum type="romanLcParenBoth"/>
            </a:pPr>
            <a:r>
              <a:rPr lang="it-IT" dirty="0" smtClean="0"/>
              <a:t>sia aggiornata dal gruppo </a:t>
            </a:r>
            <a:r>
              <a:rPr lang="it-IT" dirty="0"/>
              <a:t>di lavoro </a:t>
            </a:r>
            <a:r>
              <a:rPr lang="it-IT" dirty="0" smtClean="0"/>
              <a:t>la </a:t>
            </a:r>
            <a:r>
              <a:rPr lang="it-IT" dirty="0"/>
              <a:t>base dati </a:t>
            </a:r>
            <a:r>
              <a:rPr lang="it-IT" dirty="0" smtClean="0"/>
              <a:t>delle </a:t>
            </a:r>
            <a:r>
              <a:rPr lang="it-IT" dirty="0"/>
              <a:t>attuali emissioni </a:t>
            </a:r>
            <a:r>
              <a:rPr lang="it-IT" dirty="0" smtClean="0"/>
              <a:t>su </a:t>
            </a:r>
            <a:r>
              <a:rPr lang="it-IT" dirty="0"/>
              <a:t>tutto il territorio, includendo anche le altre sorgenti di emissione, e la aggiorni ai valori di oggi </a:t>
            </a:r>
            <a:r>
              <a:rPr lang="it-IT" dirty="0" smtClean="0"/>
              <a:t>(3° </a:t>
            </a:r>
            <a:r>
              <a:rPr lang="it-IT" dirty="0"/>
              <a:t>trimestre 2017), </a:t>
            </a:r>
            <a:endParaRPr lang="it-IT" dirty="0" smtClean="0"/>
          </a:p>
          <a:p>
            <a:pPr marL="514350" indent="-514350">
              <a:buAutoNum type="romanLcParenBoth"/>
            </a:pPr>
            <a:r>
              <a:rPr lang="it-IT" dirty="0" smtClean="0"/>
              <a:t>siano raccolti ed analizzati i dati di pianificazione </a:t>
            </a:r>
            <a:r>
              <a:rPr lang="it-IT" dirty="0"/>
              <a:t>che i </a:t>
            </a:r>
            <a:r>
              <a:rPr lang="it-IT" dirty="0" smtClean="0"/>
              <a:t>Gestori </a:t>
            </a:r>
            <a:r>
              <a:rPr lang="it-IT" dirty="0"/>
              <a:t>hanno previsto per il nostro territorio per i prossimi anni e li </a:t>
            </a:r>
            <a:r>
              <a:rPr lang="it-IT" dirty="0" smtClean="0"/>
              <a:t>si confrontino ed armonizzino con il Piano Regolatore Comunale</a:t>
            </a:r>
          </a:p>
          <a:p>
            <a:pPr marL="514350" indent="-514350">
              <a:buAutoNum type="romanLcParenBoth"/>
            </a:pPr>
            <a:r>
              <a:rPr lang="it-IT" dirty="0" smtClean="0"/>
              <a:t>venga istituito un organismo “Antenne” misto Comune e cittadini che  possa contribuisca attivamente alle procedure di verifica ed approvazione di nuovi impianti e/o di modifica degli esistenti</a:t>
            </a:r>
          </a:p>
          <a:p>
            <a:pPr marL="514350" indent="-514350">
              <a:buAutoNum type="romanLcParenBoth"/>
            </a:pPr>
            <a:r>
              <a:rPr lang="it-IT" dirty="0" smtClean="0"/>
              <a:t>sia dato “disco verde” alla Valutazione Ambientale Strategica - VAS</a:t>
            </a: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457200" y="44624"/>
            <a:ext cx="8229600" cy="850106"/>
          </a:xfrm>
        </p:spPr>
        <p:txBody>
          <a:bodyPr>
            <a:normAutofit/>
          </a:bodyPr>
          <a:lstStyle/>
          <a:p>
            <a:r>
              <a:rPr lang="it-IT" sz="2800" dirty="0" smtClean="0"/>
              <a:t>Cosa è ed a cosa serve un Piano Antenne?</a:t>
            </a:r>
            <a:endParaRPr lang="it-IT" sz="2800" dirty="0"/>
          </a:p>
        </p:txBody>
      </p:sp>
      <p:sp>
        <p:nvSpPr>
          <p:cNvPr id="4" name="Titolo 2"/>
          <p:cNvSpPr txBox="1">
            <a:spLocks/>
          </p:cNvSpPr>
          <p:nvPr/>
        </p:nvSpPr>
        <p:spPr>
          <a:xfrm>
            <a:off x="179512" y="1124744"/>
            <a:ext cx="8820472" cy="5544616"/>
          </a:xfrm>
          <a:prstGeom prst="rect">
            <a:avLst/>
          </a:prstGeom>
        </p:spPr>
        <p:txBody>
          <a:bodyPr vert="horz" lIns="91440" tIns="45720" rIns="91440" bIns="45720" rtlCol="0" anchor="ctr">
            <a:noAutofit/>
          </a:bodyPr>
          <a:lstStyle/>
          <a:p>
            <a:r>
              <a:rPr lang="it-IT" sz="2000" dirty="0" smtClean="0"/>
              <a:t>I Comuni hanno ricevuto da Stato/Regione il compito di disciplinare, regolamentare e controllare - nell’ambito territoriale di loro competenza - la diffusione e lo sviluppo delle reti di comunicazione mobile (telefonia e dati)</a:t>
            </a:r>
          </a:p>
          <a:p>
            <a:endParaRPr lang="it-IT" sz="2000" dirty="0" smtClean="0"/>
          </a:p>
          <a:p>
            <a:r>
              <a:rPr lang="it-IT" sz="2000" dirty="0" smtClean="0"/>
              <a:t>Lo strumento funzionale per tale compito di cui i Comuni devono dotarsi è il “Piano Antenne Comunale” che  deve:</a:t>
            </a:r>
          </a:p>
          <a:p>
            <a:pPr marL="457200" indent="-457200">
              <a:buFont typeface="+mj-lt"/>
              <a:buAutoNum type="arabicPeriod"/>
            </a:pPr>
            <a:r>
              <a:rPr lang="it-IT" sz="2000" dirty="0" smtClean="0"/>
              <a:t>fornire ai Gestori le linee guida,  le procedure ed i vincoli  che regolano la diffusione/ampliamento  delle Antenne sul territorio comunale</a:t>
            </a:r>
          </a:p>
          <a:p>
            <a:pPr marL="457200" indent="-457200">
              <a:buFont typeface="+mj-lt"/>
              <a:buAutoNum type="arabicPeriod"/>
            </a:pPr>
            <a:r>
              <a:rPr lang="it-IT" sz="2000" dirty="0" smtClean="0"/>
              <a:t>assicurare alla cittadinanza la rigorosa tutela dei seguenti diritti: </a:t>
            </a:r>
          </a:p>
          <a:p>
            <a:pPr marL="914400" lvl="1" indent="-457200">
              <a:buFont typeface="+mj-lt"/>
              <a:buAutoNum type="alphaLcParenR"/>
            </a:pPr>
            <a:r>
              <a:rPr lang="it-IT" sz="2000" dirty="0" smtClean="0"/>
              <a:t>salute dei cittadini, tramite il contenimento (e quando possibile la riduzione)  dell’inquinamento elettromagnetico puntuale e complessivo entro i limiti massimi posti da leggi e normative</a:t>
            </a:r>
          </a:p>
          <a:p>
            <a:pPr marL="914400" lvl="1" indent="-457200">
              <a:buFont typeface="+mj-lt"/>
              <a:buAutoNum type="alphaLcParenR"/>
            </a:pPr>
            <a:r>
              <a:rPr lang="it-IT" sz="2000" dirty="0" smtClean="0"/>
              <a:t>tutela puntuale e generale di tutti i beni artistici, storici e paesaggistici, tramite il rispetto dei vincoli e normative esistenti</a:t>
            </a:r>
          </a:p>
          <a:p>
            <a:pPr marL="914400" lvl="1" indent="-457200">
              <a:buFont typeface="+mj-lt"/>
              <a:buAutoNum type="alphaLcParenR"/>
            </a:pPr>
            <a:r>
              <a:rPr lang="it-IT" sz="2000" dirty="0" smtClean="0"/>
              <a:t>fruibilità e qualità dei servizi dati e telefonici mobili resi sul territorio dai singoli Gestori</a:t>
            </a:r>
          </a:p>
          <a:p>
            <a:pPr marL="457200" indent="-457200"/>
            <a:r>
              <a:rPr lang="it-IT" sz="2000" dirty="0" smtClean="0"/>
              <a:t>Quanto sopra in coerenza con quanto prescritto da Leggi, Istituzioni ed Enti.</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noAutofit/>
          </a:bodyPr>
          <a:lstStyle/>
          <a:p>
            <a:r>
              <a:rPr lang="it-IT" sz="2800" dirty="0" smtClean="0"/>
              <a:t>Gli obiettivi del Piano Antenne del Comune di Sarzana</a:t>
            </a:r>
            <a:endParaRPr lang="it-IT" sz="2800" dirty="0"/>
          </a:p>
        </p:txBody>
      </p:sp>
      <p:sp>
        <p:nvSpPr>
          <p:cNvPr id="4" name="Titolo 2"/>
          <p:cNvSpPr txBox="1">
            <a:spLocks/>
          </p:cNvSpPr>
          <p:nvPr/>
        </p:nvSpPr>
        <p:spPr>
          <a:xfrm>
            <a:off x="467544" y="1556792"/>
            <a:ext cx="8373616" cy="3384376"/>
          </a:xfrm>
          <a:prstGeom prst="rect">
            <a:avLst/>
          </a:prstGeom>
        </p:spPr>
        <p:txBody>
          <a:bodyPr vert="horz" lIns="91440" tIns="45720" rIns="91440" bIns="45720" rtlCol="0" anchor="ctr">
            <a:normAutofit/>
          </a:bodyPr>
          <a:lstStyle/>
          <a:p>
            <a:r>
              <a:rPr lang="it-IT" sz="2000" dirty="0" smtClean="0"/>
              <a:t>Il Piano Antenne realizzato su mandato del Comune di Sarzana e dallo stesso adottato con delibera, dichiara questi obiettivi operativi (art</a:t>
            </a:r>
            <a:r>
              <a:rPr lang="it-IT" sz="2000" dirty="0"/>
              <a:t>. 2):</a:t>
            </a:r>
          </a:p>
          <a:p>
            <a:pPr marL="457200" lvl="0" indent="-457200">
              <a:buFont typeface="+mj-lt"/>
              <a:buAutoNum type="arabicPeriod"/>
            </a:pPr>
            <a:r>
              <a:rPr lang="it-IT" sz="2000" dirty="0"/>
              <a:t>Tutelare la salute e salvaguardare la popolazione esposta ad emissioni elettromagnetiche</a:t>
            </a:r>
          </a:p>
          <a:p>
            <a:pPr marL="457200" lvl="0" indent="-457200">
              <a:buFont typeface="+mj-lt"/>
              <a:buAutoNum type="arabicPeriod"/>
            </a:pPr>
            <a:r>
              <a:rPr lang="it-IT" sz="2000" dirty="0"/>
              <a:t>Pianificare lo sviluppo razionale del settore telecomunicazioni</a:t>
            </a:r>
          </a:p>
          <a:p>
            <a:pPr marL="457200" lvl="0" indent="-457200">
              <a:buFont typeface="+mj-lt"/>
              <a:buAutoNum type="arabicPeriod"/>
            </a:pPr>
            <a:r>
              <a:rPr lang="it-IT" sz="2000" dirty="0"/>
              <a:t>Prevenire e ridurre l’inquinamento </a:t>
            </a:r>
            <a:r>
              <a:rPr lang="it-IT" sz="2000" dirty="0" smtClean="0"/>
              <a:t> elettromagnetico ambientale</a:t>
            </a:r>
            <a:r>
              <a:rPr lang="it-IT" sz="2000" dirty="0"/>
              <a:t>, assicurando la tutela dell’ambiente e del paesaggio</a:t>
            </a:r>
          </a:p>
          <a:p>
            <a:pPr marL="457200" lvl="0" indent="-457200">
              <a:buFont typeface="+mj-lt"/>
              <a:buAutoNum type="arabicPeriod"/>
            </a:pPr>
            <a:r>
              <a:rPr lang="it-IT" sz="2000" dirty="0"/>
              <a:t>Assicurare l’ordinato sviluppo e la corretta localizzazione degli impianti</a:t>
            </a:r>
          </a:p>
          <a:p>
            <a:pPr marL="457200" lvl="0" indent="-457200">
              <a:buFont typeface="+mj-lt"/>
              <a:buAutoNum type="arabicPeriod"/>
            </a:pPr>
            <a:r>
              <a:rPr lang="it-IT" sz="2000" dirty="0"/>
              <a:t>Perseguire obiettivi di qualità</a:t>
            </a:r>
          </a:p>
          <a:p>
            <a:pPr marL="457200" lvl="0" indent="-457200">
              <a:buFont typeface="+mj-lt"/>
              <a:buAutoNum type="arabicPeriod"/>
            </a:pPr>
            <a:r>
              <a:rPr lang="it-IT" sz="2000" dirty="0"/>
              <a:t>Assicurare ai cittadini informazioni complete e </a:t>
            </a:r>
            <a:r>
              <a:rPr lang="it-IT" sz="2000" dirty="0" smtClean="0"/>
              <a:t>tempestive</a:t>
            </a:r>
            <a:endParaRPr kumimoji="0" lang="it-IT" sz="40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457200" y="116632"/>
            <a:ext cx="8229600" cy="706090"/>
          </a:xfrm>
        </p:spPr>
        <p:txBody>
          <a:bodyPr>
            <a:noAutofit/>
          </a:bodyPr>
          <a:lstStyle/>
          <a:p>
            <a:pPr marL="457200" lvl="0" indent="-457200"/>
            <a:r>
              <a:rPr lang="it-IT" sz="2800" dirty="0" smtClean="0"/>
              <a:t>Tutelare la salute - salvaguardare la popolazione esposta ad emissioni elettromagnetiche</a:t>
            </a:r>
            <a:endParaRPr lang="it-IT" sz="2800" dirty="0"/>
          </a:p>
        </p:txBody>
      </p:sp>
      <p:sp>
        <p:nvSpPr>
          <p:cNvPr id="4" name="Titolo 2"/>
          <p:cNvSpPr txBox="1">
            <a:spLocks/>
          </p:cNvSpPr>
          <p:nvPr/>
        </p:nvSpPr>
        <p:spPr>
          <a:xfrm>
            <a:off x="323528" y="1052736"/>
            <a:ext cx="8640960" cy="5472608"/>
          </a:xfrm>
          <a:prstGeom prst="rect">
            <a:avLst/>
          </a:prstGeom>
        </p:spPr>
        <p:txBody>
          <a:bodyPr vert="horz" lIns="91440" tIns="45720" rIns="91440" bIns="45720" rtlCol="0" anchor="ctr">
            <a:noAutofit/>
          </a:bodyPr>
          <a:lstStyle/>
          <a:p>
            <a:pPr lvl="0"/>
            <a:r>
              <a:rPr lang="it-IT" dirty="0" smtClean="0"/>
              <a:t>Quale è il livello di inquinamento elettromagnetico che oggi abbiamo sul territorio comunale, su cui pianificare l’inserimento di nuove antenne e/o il potenziamento delle esistenti? I dati più recenti forniti dal Piano risalgono all’anno 2014. </a:t>
            </a:r>
          </a:p>
          <a:p>
            <a:pPr lvl="0"/>
            <a:endParaRPr lang="it-IT" dirty="0" smtClean="0"/>
          </a:p>
          <a:p>
            <a:pPr lvl="0"/>
            <a:r>
              <a:rPr lang="it-IT" dirty="0" smtClean="0"/>
              <a:t>Dal 2014 ad oggi, giugno 2017, il settore delle comunicazioni mobili è in costante espansione, trainata dai seguenti fattori:</a:t>
            </a:r>
          </a:p>
          <a:p>
            <a:pPr marL="457200" indent="-457200">
              <a:buFont typeface="+mj-lt"/>
              <a:buAutoNum type="arabicPeriod"/>
            </a:pPr>
            <a:r>
              <a:rPr lang="it-IT" dirty="0" smtClean="0"/>
              <a:t>Passaggio tecnologico dalla rete 3G a quella 4.5G (e prossimamente alla 5G)</a:t>
            </a:r>
          </a:p>
          <a:p>
            <a:pPr marL="457200" lvl="0" indent="-457200">
              <a:buFont typeface="+mj-lt"/>
              <a:buAutoNum type="arabicPeriod"/>
            </a:pPr>
            <a:r>
              <a:rPr lang="it-IT" dirty="0" smtClean="0"/>
              <a:t>Aumento dei volumi di traffico e dei servizi forniti</a:t>
            </a:r>
          </a:p>
          <a:p>
            <a:pPr marL="457200" lvl="0" indent="-457200">
              <a:buFont typeface="+mj-lt"/>
              <a:buAutoNum type="arabicPeriod"/>
            </a:pPr>
            <a:r>
              <a:rPr lang="it-IT" dirty="0" smtClean="0"/>
              <a:t>Aumento di volumi e velocità di invio/ricezione di dati</a:t>
            </a:r>
          </a:p>
          <a:p>
            <a:pPr marL="457200" lvl="0" indent="-457200">
              <a:buFont typeface="+mj-lt"/>
              <a:buAutoNum type="arabicPeriod"/>
            </a:pPr>
            <a:r>
              <a:rPr lang="it-IT" dirty="0" smtClean="0"/>
              <a:t>Ampliamento/miglioramento qualitativo della copertura territoriale </a:t>
            </a:r>
          </a:p>
          <a:p>
            <a:pPr marL="457200" lvl="0" indent="-457200">
              <a:buFont typeface="+mj-lt"/>
              <a:buAutoNum type="arabicPeriod"/>
            </a:pPr>
            <a:r>
              <a:rPr lang="it-IT" dirty="0" smtClean="0"/>
              <a:t>Ingresso sul mercato di nuovi gestori</a:t>
            </a:r>
          </a:p>
          <a:p>
            <a:pPr marL="457200" lvl="0" indent="-457200">
              <a:buFont typeface="+mj-lt"/>
              <a:buAutoNum type="arabicPeriod"/>
            </a:pPr>
            <a:r>
              <a:rPr lang="it-IT" dirty="0" smtClean="0"/>
              <a:t>Riduzione dei costi unitari</a:t>
            </a:r>
          </a:p>
          <a:p>
            <a:pPr lvl="0"/>
            <a:r>
              <a:rPr lang="it-IT" dirty="0" smtClean="0"/>
              <a:t>È altamente probabile che questi fattori di crescita si mantengano attivi anche nei prossimi 3-5 anni a venire.</a:t>
            </a:r>
          </a:p>
          <a:p>
            <a:pPr lvl="0"/>
            <a:endParaRPr lang="it-IT" dirty="0" smtClean="0"/>
          </a:p>
          <a:p>
            <a:pPr lvl="0"/>
            <a:r>
              <a:rPr lang="it-IT" dirty="0" smtClean="0"/>
              <a:t>E quindi:</a:t>
            </a:r>
          </a:p>
          <a:p>
            <a:pPr marL="342900" lvl="0" indent="-342900">
              <a:buFont typeface="+mj-lt"/>
              <a:buAutoNum type="arabicPeriod"/>
            </a:pPr>
            <a:r>
              <a:rPr lang="it-IT" dirty="0" smtClean="0"/>
              <a:t>che validità ha in questo contesto una base dati ferma al 2014  ai fini di una credibile ed efficace pianificazione per i prossimi anni? </a:t>
            </a:r>
          </a:p>
          <a:p>
            <a:pPr marL="342900" lvl="0" indent="-342900">
              <a:buFont typeface="+mj-lt"/>
              <a:buAutoNum type="arabicPeriod"/>
            </a:pPr>
            <a:r>
              <a:rPr lang="it-IT" dirty="0" smtClean="0"/>
              <a:t>chi e cosa tutelerà la cittadinanza sul fatto che i limiti prescritti dalla legge non siano già ampiamente sorpassati, quando - sulla base dei valori obsoleti del Piano- verranno autorizzate le nuove installazioni e/o i potenziamenti degli impianti esistenti?</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457200" y="332656"/>
            <a:ext cx="8229600" cy="778098"/>
          </a:xfrm>
        </p:spPr>
        <p:txBody>
          <a:bodyPr>
            <a:normAutofit fontScale="90000"/>
          </a:bodyPr>
          <a:lstStyle/>
          <a:p>
            <a:r>
              <a:rPr lang="it-IT" sz="2800" dirty="0" smtClean="0"/>
              <a:t>Tutelare il paesaggio - proteggere tutti i nostri siti sensibili</a:t>
            </a:r>
            <a:endParaRPr lang="it-IT" sz="4000" dirty="0"/>
          </a:p>
        </p:txBody>
      </p:sp>
      <p:sp>
        <p:nvSpPr>
          <p:cNvPr id="4" name="Titolo 2"/>
          <p:cNvSpPr txBox="1">
            <a:spLocks/>
          </p:cNvSpPr>
          <p:nvPr/>
        </p:nvSpPr>
        <p:spPr>
          <a:xfrm>
            <a:off x="899592" y="1124744"/>
            <a:ext cx="7920880" cy="5256584"/>
          </a:xfrm>
          <a:prstGeom prst="rect">
            <a:avLst/>
          </a:prstGeom>
        </p:spPr>
        <p:txBody>
          <a:bodyPr vert="horz" lIns="91440" tIns="45720" rIns="91440" bIns="45720" rtlCol="0" anchor="ctr">
            <a:noAutofit/>
          </a:bodyPr>
          <a:lstStyle/>
          <a:p>
            <a:r>
              <a:rPr lang="it-IT" dirty="0" smtClean="0"/>
              <a:t>Sarzana è un territorio molto ricco ed articolato dal punto di vista storico, artistico e paesaggistico.</a:t>
            </a:r>
          </a:p>
          <a:p>
            <a:r>
              <a:rPr lang="it-IT" dirty="0" smtClean="0"/>
              <a:t> </a:t>
            </a:r>
          </a:p>
          <a:p>
            <a:r>
              <a:rPr lang="it-IT" dirty="0" smtClean="0"/>
              <a:t>Nel Piano è molto apprezzabile l’istituzione della zona rossa per il Centro Storico e per Marinella ma quali tutele sono previste per tutti i restanti siti sensibili? </a:t>
            </a:r>
          </a:p>
          <a:p>
            <a:endParaRPr lang="it-IT" dirty="0" smtClean="0"/>
          </a:p>
          <a:p>
            <a:pPr lvl="0"/>
            <a:r>
              <a:rPr lang="it-IT" dirty="0" smtClean="0"/>
              <a:t>Il Piano al di fuori della zona rossa protegge solo alcuni dei siti sensibili elencati dalla Regione e/o dal MIBACT. Quali tutele per gli altri? saranno in balia dei </a:t>
            </a:r>
            <a:r>
              <a:rPr lang="it-IT" dirty="0"/>
              <a:t>singoli </a:t>
            </a:r>
            <a:r>
              <a:rPr lang="it-IT" dirty="0" smtClean="0"/>
              <a:t>Gestori </a:t>
            </a:r>
            <a:r>
              <a:rPr lang="it-IT" dirty="0"/>
              <a:t>interessati </a:t>
            </a:r>
            <a:r>
              <a:rPr lang="it-IT" dirty="0" smtClean="0"/>
              <a:t>solo a minimizzare </a:t>
            </a:r>
            <a:r>
              <a:rPr lang="it-IT" dirty="0"/>
              <a:t>i loro costi? </a:t>
            </a:r>
            <a:r>
              <a:rPr lang="it-IT" dirty="0" smtClean="0"/>
              <a:t>e/o di proprietari interessati più all’affitto </a:t>
            </a:r>
            <a:r>
              <a:rPr lang="it-IT" dirty="0"/>
              <a:t>di </a:t>
            </a:r>
            <a:r>
              <a:rPr lang="it-IT" dirty="0" smtClean="0"/>
              <a:t>spazi per </a:t>
            </a:r>
            <a:r>
              <a:rPr lang="it-IT" dirty="0"/>
              <a:t>l’installazione di antenne che alla valorizzazione e conservazione del paesaggio? </a:t>
            </a:r>
            <a:endParaRPr lang="it-IT" dirty="0" smtClean="0"/>
          </a:p>
          <a:p>
            <a:endParaRPr lang="it-IT" dirty="0" smtClean="0"/>
          </a:p>
          <a:p>
            <a:r>
              <a:rPr lang="it-IT" dirty="0" smtClean="0"/>
              <a:t>Ci </a:t>
            </a:r>
            <a:r>
              <a:rPr lang="it-IT" dirty="0"/>
              <a:t>auguriamo che non si perda questa occasione per </a:t>
            </a:r>
            <a:r>
              <a:rPr lang="it-IT" dirty="0" smtClean="0"/>
              <a:t>inserire nel piano stringenti criteri e vincoli per la protezione anche dei restanti siti</a:t>
            </a:r>
            <a:r>
              <a:rPr lang="it-IT" dirty="0"/>
              <a:t>, in particolare nei confronti di richieste per grandi installazione invasive quali </a:t>
            </a:r>
            <a:r>
              <a:rPr lang="it-IT" dirty="0" smtClean="0"/>
              <a:t>ad es. le </a:t>
            </a:r>
            <a:r>
              <a:rPr lang="it-IT" dirty="0"/>
              <a:t>antenne “</a:t>
            </a:r>
            <a:r>
              <a:rPr lang="it-IT" dirty="0" err="1"/>
              <a:t>Raw</a:t>
            </a:r>
            <a:r>
              <a:rPr lang="it-IT" dirty="0"/>
              <a:t> </a:t>
            </a:r>
            <a:r>
              <a:rPr lang="it-IT" dirty="0" err="1"/>
              <a:t>Land</a:t>
            </a:r>
            <a:r>
              <a:rPr lang="it-IT" dirty="0"/>
              <a:t>” e/o simili.</a:t>
            </a:r>
          </a:p>
          <a:p>
            <a:pPr lvl="0"/>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457200" y="274638"/>
            <a:ext cx="8229600" cy="1138138"/>
          </a:xfrm>
        </p:spPr>
        <p:txBody>
          <a:bodyPr>
            <a:noAutofit/>
          </a:bodyPr>
          <a:lstStyle/>
          <a:p>
            <a:pPr lvl="0"/>
            <a:r>
              <a:rPr lang="it-IT" sz="2800" dirty="0" smtClean="0"/>
              <a:t>Tutelare salute e paesaggio 1 - Assicurare l’ordinato sviluppo e la corretta localizzazione degli impianti e ridurre le emissioni</a:t>
            </a:r>
            <a:endParaRPr lang="it-IT" sz="2800" dirty="0"/>
          </a:p>
        </p:txBody>
      </p:sp>
      <p:sp>
        <p:nvSpPr>
          <p:cNvPr id="4" name="Titolo 2"/>
          <p:cNvSpPr txBox="1">
            <a:spLocks/>
          </p:cNvSpPr>
          <p:nvPr/>
        </p:nvSpPr>
        <p:spPr>
          <a:xfrm>
            <a:off x="323528" y="1340768"/>
            <a:ext cx="8496944" cy="3960440"/>
          </a:xfrm>
          <a:prstGeom prst="rect">
            <a:avLst/>
          </a:prstGeom>
        </p:spPr>
        <p:txBody>
          <a:bodyPr vert="horz" lIns="91440" tIns="45720" rIns="91440" bIns="45720" rtlCol="0" anchor="ctr">
            <a:noAutofit/>
          </a:bodyPr>
          <a:lstStyle/>
          <a:p>
            <a:pPr lvl="0"/>
            <a:endParaRPr lang="it-IT" dirty="0"/>
          </a:p>
          <a:p>
            <a:r>
              <a:rPr lang="it-IT" dirty="0" smtClean="0"/>
              <a:t>L’attuale collocazione delle </a:t>
            </a:r>
            <a:r>
              <a:rPr lang="it-IT" dirty="0"/>
              <a:t>antenne </a:t>
            </a:r>
            <a:r>
              <a:rPr lang="it-IT" dirty="0" smtClean="0"/>
              <a:t>sul territorio è la </a:t>
            </a:r>
            <a:r>
              <a:rPr lang="it-IT" dirty="0"/>
              <a:t>risultante di </a:t>
            </a:r>
            <a:r>
              <a:rPr lang="it-IT" dirty="0" smtClean="0"/>
              <a:t>una rapida crescita “spontanea”, dovuta a singoli interventi non coordinati e realizzati nel </a:t>
            </a:r>
            <a:r>
              <a:rPr lang="it-IT" dirty="0"/>
              <a:t>tempo </a:t>
            </a:r>
            <a:r>
              <a:rPr lang="it-IT" dirty="0" smtClean="0"/>
              <a:t>secondo regole, sensibilità e vincoli ambientali </a:t>
            </a:r>
            <a:r>
              <a:rPr lang="it-IT" dirty="0"/>
              <a:t>e </a:t>
            </a:r>
            <a:r>
              <a:rPr lang="it-IT" dirty="0" smtClean="0"/>
              <a:t>paesaggistici disomogenei e differenti </a:t>
            </a:r>
            <a:r>
              <a:rPr lang="it-IT" dirty="0"/>
              <a:t>da </a:t>
            </a:r>
            <a:r>
              <a:rPr lang="it-IT" dirty="0" smtClean="0"/>
              <a:t>quelli </a:t>
            </a:r>
            <a:r>
              <a:rPr lang="it-IT" dirty="0"/>
              <a:t>che oggi </a:t>
            </a:r>
            <a:r>
              <a:rPr lang="it-IT" dirty="0" smtClean="0"/>
              <a:t>Cittadini </a:t>
            </a:r>
            <a:r>
              <a:rPr lang="it-IT" dirty="0"/>
              <a:t>ed </a:t>
            </a:r>
            <a:r>
              <a:rPr lang="it-IT" dirty="0" smtClean="0"/>
              <a:t>Amministrazioni hanno </a:t>
            </a:r>
            <a:r>
              <a:rPr lang="it-IT" dirty="0"/>
              <a:t>nei riguardi </a:t>
            </a:r>
            <a:r>
              <a:rPr lang="it-IT" dirty="0" smtClean="0"/>
              <a:t>della tutela del paesaggio.</a:t>
            </a:r>
          </a:p>
          <a:p>
            <a:endParaRPr lang="it-IT" dirty="0" smtClean="0"/>
          </a:p>
          <a:p>
            <a:r>
              <a:rPr lang="it-IT" dirty="0" smtClean="0"/>
              <a:t>Un </a:t>
            </a:r>
            <a:r>
              <a:rPr lang="it-IT" dirty="0"/>
              <a:t>esempio tra tutti, l’antenna di via </a:t>
            </a:r>
            <a:r>
              <a:rPr lang="it-IT" dirty="0" err="1"/>
              <a:t>Landinelli</a:t>
            </a:r>
            <a:r>
              <a:rPr lang="it-IT" dirty="0"/>
              <a:t>, il cui posizionamento in </a:t>
            </a:r>
            <a:r>
              <a:rPr lang="it-IT" dirty="0" smtClean="0"/>
              <a:t>pieno centro storico era </a:t>
            </a:r>
            <a:r>
              <a:rPr lang="it-IT" dirty="0"/>
              <a:t>magari comprensibile </a:t>
            </a:r>
            <a:r>
              <a:rPr lang="it-IT" dirty="0" smtClean="0"/>
              <a:t>negli anni ’70, ma oggi </a:t>
            </a:r>
            <a:r>
              <a:rPr lang="it-IT" dirty="0"/>
              <a:t>rappresenta </a:t>
            </a:r>
            <a:r>
              <a:rPr lang="it-IT" dirty="0" smtClean="0"/>
              <a:t>una pesante “eredità” ambientale </a:t>
            </a:r>
            <a:r>
              <a:rPr lang="it-IT" dirty="0"/>
              <a:t>e </a:t>
            </a:r>
            <a:r>
              <a:rPr lang="it-IT" dirty="0" smtClean="0"/>
              <a:t>paesaggistica </a:t>
            </a:r>
            <a:r>
              <a:rPr lang="it-IT" dirty="0"/>
              <a:t>sotto gli occhi di tutti. </a:t>
            </a:r>
            <a:endParaRPr lang="it-IT" dirty="0" smtClean="0"/>
          </a:p>
          <a:p>
            <a:endParaRPr lang="it-IT" dirty="0" smtClean="0"/>
          </a:p>
          <a:p>
            <a:r>
              <a:rPr lang="it-IT" dirty="0" smtClean="0"/>
              <a:t>Rispetto a questo stato di fatto il Piano prende atto delle richieste dei Gestori assegnando zone preferite (zone verdi) o zone a disposizione (resto del territorio), ma non usa questa opportunità dare al Comune il ruolo chiave di “regolatore del gioco” per indirizzare, ora e nei prossimi anni, azioni di sinergia, miglioramento, riduzione ed ottimizzazione.</a:t>
            </a:r>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457200" y="274638"/>
            <a:ext cx="8229600" cy="850106"/>
          </a:xfrm>
        </p:spPr>
        <p:txBody>
          <a:bodyPr>
            <a:noAutofit/>
          </a:bodyPr>
          <a:lstStyle/>
          <a:p>
            <a:pPr lvl="0"/>
            <a:r>
              <a:rPr lang="it-IT" sz="2800" dirty="0" smtClean="0"/>
              <a:t>Tutelare salute e paesaggio 2 - Assicurare l’ordinato sviluppo e la corretta localizzazione degli impianti e ridurre le emissioni</a:t>
            </a:r>
            <a:endParaRPr lang="it-IT" dirty="0"/>
          </a:p>
        </p:txBody>
      </p:sp>
      <p:sp>
        <p:nvSpPr>
          <p:cNvPr id="4" name="Titolo 2"/>
          <p:cNvSpPr txBox="1">
            <a:spLocks/>
          </p:cNvSpPr>
          <p:nvPr/>
        </p:nvSpPr>
        <p:spPr>
          <a:xfrm>
            <a:off x="323528" y="1412776"/>
            <a:ext cx="8496944" cy="5040560"/>
          </a:xfrm>
          <a:prstGeom prst="rect">
            <a:avLst/>
          </a:prstGeom>
        </p:spPr>
        <p:txBody>
          <a:bodyPr vert="horz" lIns="91440" tIns="45720" rIns="91440" bIns="45720" rtlCol="0" anchor="ctr">
            <a:noAutofit/>
          </a:bodyPr>
          <a:lstStyle/>
          <a:p>
            <a:r>
              <a:rPr lang="it-IT" dirty="0" smtClean="0"/>
              <a:t>Come sanare l’attuale situazione di disordine riportando lo sviluppo del settore in un alveo ordinato?  Come avviare un processo di riduzione complessiva delle emissioni, pur in presenza di un fabbisogno in crescita?</a:t>
            </a:r>
          </a:p>
          <a:p>
            <a:endParaRPr lang="it-IT" dirty="0" smtClean="0"/>
          </a:p>
          <a:p>
            <a:r>
              <a:rPr lang="it-IT" dirty="0" smtClean="0"/>
              <a:t>Il </a:t>
            </a:r>
            <a:r>
              <a:rPr lang="it-IT" dirty="0"/>
              <a:t>Piano </a:t>
            </a:r>
            <a:r>
              <a:rPr lang="it-IT" dirty="0" smtClean="0"/>
              <a:t>dovrebbe indirizzare le seguenti importanti tematiche:</a:t>
            </a:r>
          </a:p>
          <a:p>
            <a:pPr marL="342900" indent="-342900">
              <a:buFont typeface="+mj-lt"/>
              <a:buAutoNum type="arabicPeriod"/>
            </a:pPr>
            <a:r>
              <a:rPr lang="it-IT" dirty="0" smtClean="0"/>
              <a:t>La sincronizzazione delle pianificazioni di medio periodo di ogni singolo gestore che opera sul nostro territorio con il Piano Regolatore Comunale e i suoi sviluppi previsti</a:t>
            </a:r>
          </a:p>
          <a:p>
            <a:pPr marL="342900" indent="-342900">
              <a:buFont typeface="+mj-lt"/>
              <a:buAutoNum type="arabicPeriod"/>
            </a:pPr>
            <a:r>
              <a:rPr lang="it-IT" dirty="0" smtClean="0"/>
              <a:t>La riqualificazione del parco installato in termini di: </a:t>
            </a:r>
          </a:p>
          <a:p>
            <a:pPr marL="800100" lvl="1" indent="-342900">
              <a:buFont typeface="+mj-lt"/>
              <a:buAutoNum type="arabicPeriod"/>
            </a:pPr>
            <a:r>
              <a:rPr lang="it-IT" dirty="0" smtClean="0"/>
              <a:t>Condivisione dello stesso impianto tra diversi gestori,</a:t>
            </a:r>
          </a:p>
          <a:p>
            <a:pPr marL="800100" lvl="1" indent="-342900">
              <a:buFont typeface="+mj-lt"/>
              <a:buAutoNum type="arabicPeriod"/>
            </a:pPr>
            <a:r>
              <a:rPr lang="it-IT" dirty="0" smtClean="0"/>
              <a:t>Revisione della distribuzione sul territorio</a:t>
            </a:r>
          </a:p>
          <a:p>
            <a:pPr marL="800100" lvl="1" indent="-342900">
              <a:buFont typeface="+mj-lt"/>
              <a:buAutoNum type="arabicPeriod"/>
            </a:pPr>
            <a:r>
              <a:rPr lang="it-IT" dirty="0" smtClean="0"/>
              <a:t>Aggiornamento tecnologico</a:t>
            </a:r>
          </a:p>
          <a:p>
            <a:pPr marL="342900" indent="-342900">
              <a:buFont typeface="+mj-lt"/>
              <a:buAutoNum type="arabicPeriod"/>
            </a:pPr>
            <a:r>
              <a:rPr lang="it-IT" dirty="0" smtClean="0"/>
              <a:t>La eliminazione di impianti obsoleti a fronte di nuove installazioni</a:t>
            </a:r>
          </a:p>
          <a:p>
            <a:pPr marL="342900" indent="-342900">
              <a:buFont typeface="+mj-lt"/>
              <a:buAutoNum type="arabicPeriod"/>
            </a:pPr>
            <a:r>
              <a:rPr lang="it-IT" dirty="0" smtClean="0"/>
              <a:t>Assegnare al Comune il ruolo di promotore e controllore, nell’ambito di una pianificazione di medio periodo, di un processo virtuoso che porti:</a:t>
            </a:r>
          </a:p>
          <a:p>
            <a:pPr marL="800100" lvl="1" indent="-342900">
              <a:buFont typeface="+mj-lt"/>
              <a:buAutoNum type="arabicPeriod"/>
            </a:pPr>
            <a:r>
              <a:rPr lang="it-IT" dirty="0" smtClean="0"/>
              <a:t> alla progressiva riduzione delle emissioni, facilitando, con opportuni incentivi, le sinergie e la collaborazione tra i Gestori  e la cittadinanza</a:t>
            </a:r>
          </a:p>
          <a:p>
            <a:pPr marL="800100" lvl="1" indent="-342900">
              <a:buFont typeface="+mj-lt"/>
              <a:buAutoNum type="arabicPeriod"/>
            </a:pPr>
            <a:r>
              <a:rPr lang="it-IT" dirty="0" smtClean="0"/>
              <a:t>al recupero progressivo dell’attuale degrado del paesaggio, tramite lo sviluppo ordinato e la corretta nuova localizzazione o riallocazione degli impianti</a:t>
            </a: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noAutofit/>
          </a:bodyPr>
          <a:lstStyle/>
          <a:p>
            <a:r>
              <a:rPr lang="it-IT" sz="2800" dirty="0" smtClean="0"/>
              <a:t>Tutelare salute e paesaggio 3 - Documento preliminare di verifica di assoggettabilità alla </a:t>
            </a:r>
            <a:br>
              <a:rPr lang="it-IT" sz="2800" dirty="0" smtClean="0"/>
            </a:br>
            <a:r>
              <a:rPr lang="it-IT" sz="2800" dirty="0" smtClean="0"/>
              <a:t>Valutazione Ambientale Strategica (VAS) </a:t>
            </a:r>
            <a:endParaRPr lang="it-IT" sz="3600" dirty="0"/>
          </a:p>
        </p:txBody>
      </p:sp>
      <p:sp>
        <p:nvSpPr>
          <p:cNvPr id="4" name="Titolo 2"/>
          <p:cNvSpPr txBox="1">
            <a:spLocks/>
          </p:cNvSpPr>
          <p:nvPr/>
        </p:nvSpPr>
        <p:spPr>
          <a:xfrm>
            <a:off x="467544" y="1628800"/>
            <a:ext cx="8424936" cy="5040560"/>
          </a:xfrm>
          <a:prstGeom prst="rect">
            <a:avLst/>
          </a:prstGeom>
        </p:spPr>
        <p:txBody>
          <a:bodyPr vert="horz" lIns="91440" tIns="45720" rIns="91440" bIns="45720" rtlCol="0" anchor="ctr">
            <a:normAutofit lnSpcReduction="10000"/>
          </a:bodyPr>
          <a:lstStyle/>
          <a:p>
            <a:pPr lvl="0"/>
            <a:r>
              <a:rPr lang="it-IT" dirty="0" smtClean="0"/>
              <a:t>La VAS è un processo di valutazione ambientale con l’obiettivo di garantire un elevato livello di protezione dell’ambiente e di contribuire all’integrazione di considerazioni ambientali all’atto della elaborazione ed adozione di piani e programmi a fine di promuovere lo sviluppo sostenibile. </a:t>
            </a:r>
          </a:p>
          <a:p>
            <a:pPr lvl="0"/>
            <a:endParaRPr lang="it-IT" u="sng" dirty="0" smtClean="0"/>
          </a:p>
          <a:p>
            <a:pPr lvl="0"/>
            <a:r>
              <a:rPr lang="it-IT" dirty="0" smtClean="0"/>
              <a:t>Nel </a:t>
            </a:r>
            <a:r>
              <a:rPr lang="it-IT" dirty="0"/>
              <a:t>D</a:t>
            </a:r>
            <a:r>
              <a:rPr lang="it-IT" dirty="0" smtClean="0"/>
              <a:t>ocumento </a:t>
            </a:r>
            <a:r>
              <a:rPr lang="it-IT" dirty="0"/>
              <a:t>vengono efficacemente descritte </a:t>
            </a:r>
            <a:r>
              <a:rPr lang="it-IT" dirty="0" smtClean="0"/>
              <a:t>ed evidenziate in oltre 150 pagine la bellezza, la complessità</a:t>
            </a:r>
            <a:r>
              <a:rPr lang="it-IT" dirty="0"/>
              <a:t>, la ricchezza </a:t>
            </a:r>
            <a:r>
              <a:rPr lang="it-IT" dirty="0" smtClean="0"/>
              <a:t>storiche, artistiche e paesaggistiche del nostro territorio Comunale, così come la sua fragilità.</a:t>
            </a:r>
          </a:p>
          <a:p>
            <a:pPr lvl="0"/>
            <a:endParaRPr lang="it-IT" dirty="0" smtClean="0"/>
          </a:p>
          <a:p>
            <a:pPr lvl="0"/>
            <a:r>
              <a:rPr lang="it-IT" dirty="0" smtClean="0"/>
              <a:t>Il Documento conclude però richiedendo che il Piano non venga sottoposto a VAS in quanto il Piano non produce direttamente impatti incrementali sull’ambiente.</a:t>
            </a:r>
          </a:p>
          <a:p>
            <a:pPr lvl="0"/>
            <a:endParaRPr lang="it-IT" dirty="0" smtClean="0"/>
          </a:p>
          <a:p>
            <a:pPr lvl="0"/>
            <a:r>
              <a:rPr lang="it-IT" dirty="0" smtClean="0"/>
              <a:t>Questa conclusione non è accettabile. Il </a:t>
            </a:r>
            <a:r>
              <a:rPr lang="it-IT" dirty="0"/>
              <a:t>Piano non è un documento cartaceo a sé stante e neutro rispetto all’impatto indotto sul territorio dall’installazione di nuove antenne, bensì </a:t>
            </a:r>
            <a:r>
              <a:rPr lang="it-IT" dirty="0" smtClean="0"/>
              <a:t>ne è il principale motore operativo, condizionando </a:t>
            </a:r>
            <a:r>
              <a:rPr lang="it-IT" dirty="0"/>
              <a:t>significativamente il risultato finale </a:t>
            </a:r>
            <a:r>
              <a:rPr lang="it-IT" dirty="0" smtClean="0"/>
              <a:t>di impatto </a:t>
            </a:r>
            <a:r>
              <a:rPr lang="it-IT" dirty="0"/>
              <a:t>su salute e paesaggio</a:t>
            </a:r>
            <a:r>
              <a:rPr lang="it-IT" dirty="0" smtClean="0"/>
              <a:t>. </a:t>
            </a:r>
          </a:p>
          <a:p>
            <a:pPr lvl="0"/>
            <a:r>
              <a:rPr lang="it-IT" dirty="0" smtClean="0"/>
              <a:t>Per una sempre maggiore tutela di salute ed ambiente il Piano deve essere assoggettato a VAS. </a:t>
            </a:r>
          </a:p>
          <a:p>
            <a:pPr lvl="0"/>
            <a:endParaRPr lang="it-IT" dirty="0" smtClean="0"/>
          </a:p>
          <a:p>
            <a:pPr lvl="0"/>
            <a:r>
              <a:rPr lang="it-IT" dirty="0" smtClean="0"/>
              <a:t>Perché rinunciare a questo ulteriore ed importante strumento di protezione? </a:t>
            </a:r>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457200" y="188640"/>
            <a:ext cx="8229600" cy="792088"/>
          </a:xfrm>
        </p:spPr>
        <p:txBody>
          <a:bodyPr>
            <a:normAutofit fontScale="90000"/>
          </a:bodyPr>
          <a:lstStyle/>
          <a:p>
            <a:pPr lvl="0"/>
            <a:r>
              <a:rPr lang="it-IT" sz="3100" dirty="0" smtClean="0"/>
              <a:t>Assicurare informazioni complete e tempestive ai cittadini </a:t>
            </a:r>
            <a:r>
              <a:rPr lang="it-IT" dirty="0" smtClean="0"/>
              <a:t>- </a:t>
            </a:r>
            <a:r>
              <a:rPr lang="it-IT" sz="3100" dirty="0" smtClean="0"/>
              <a:t>Perché non coinvolgerli?</a:t>
            </a:r>
            <a:endParaRPr lang="it-IT" dirty="0"/>
          </a:p>
        </p:txBody>
      </p:sp>
      <p:sp>
        <p:nvSpPr>
          <p:cNvPr id="4" name="Titolo 2"/>
          <p:cNvSpPr txBox="1">
            <a:spLocks/>
          </p:cNvSpPr>
          <p:nvPr/>
        </p:nvSpPr>
        <p:spPr>
          <a:xfrm>
            <a:off x="467544" y="1340768"/>
            <a:ext cx="8373616" cy="3960440"/>
          </a:xfrm>
          <a:prstGeom prst="rect">
            <a:avLst/>
          </a:prstGeom>
        </p:spPr>
        <p:txBody>
          <a:bodyPr vert="horz" lIns="91440" tIns="45720" rIns="91440" bIns="45720" rtlCol="0" anchor="ctr">
            <a:normAutofit/>
          </a:bodyPr>
          <a:lstStyle/>
          <a:p>
            <a:r>
              <a:rPr lang="it-IT" sz="2400" dirty="0" smtClean="0"/>
              <a:t>I</a:t>
            </a:r>
            <a:r>
              <a:rPr lang="it-IT" dirty="0" smtClean="0"/>
              <a:t>l </a:t>
            </a:r>
            <a:r>
              <a:rPr lang="it-IT" dirty="0"/>
              <a:t>coinvolgimento dei cittadini è un punto fondamentale per il successo e la qualità del risultato finale dei processi di trasformazione urbana. </a:t>
            </a:r>
            <a:endParaRPr lang="it-IT" dirty="0" smtClean="0"/>
          </a:p>
          <a:p>
            <a:endParaRPr lang="it-IT" dirty="0" smtClean="0"/>
          </a:p>
          <a:p>
            <a:r>
              <a:rPr lang="it-IT" dirty="0" smtClean="0"/>
              <a:t>Nel caso specifico del  Piano Antenne </a:t>
            </a:r>
          </a:p>
          <a:p>
            <a:pPr marL="457200" indent="-457200">
              <a:buFont typeface="+mj-lt"/>
              <a:buAutoNum type="arabicPeriod"/>
            </a:pPr>
            <a:r>
              <a:rPr lang="it-IT" dirty="0" smtClean="0"/>
              <a:t>ad </a:t>
            </a:r>
            <a:r>
              <a:rPr lang="it-IT" dirty="0"/>
              <a:t>oggi nessuna Consulta </a:t>
            </a:r>
            <a:r>
              <a:rPr lang="it-IT" dirty="0" smtClean="0"/>
              <a:t>ha </a:t>
            </a:r>
            <a:r>
              <a:rPr lang="it-IT" dirty="0"/>
              <a:t>attivato/programmato incontri pubblici informativi con i cittadini in merito al Piano ed al suo percorso di approvazione. </a:t>
            </a:r>
            <a:endParaRPr lang="it-IT" dirty="0" smtClean="0"/>
          </a:p>
          <a:p>
            <a:pPr marL="457200" indent="-457200">
              <a:buFont typeface="+mj-lt"/>
              <a:buAutoNum type="arabicPeriod"/>
            </a:pPr>
            <a:r>
              <a:rPr lang="it-IT" dirty="0" smtClean="0"/>
              <a:t>Non è previsto a Piano alcun organismo e/o procedura di “trasparenza” nei confronti della cittadinanza per la specifica tematica</a:t>
            </a:r>
          </a:p>
          <a:p>
            <a:endParaRPr lang="it-IT" dirty="0" smtClean="0"/>
          </a:p>
          <a:p>
            <a:r>
              <a:rPr lang="it-IT" dirty="0" smtClean="0"/>
              <a:t>È mancato sino ad oggi </a:t>
            </a:r>
            <a:r>
              <a:rPr lang="it-IT" dirty="0"/>
              <a:t>il confronto </a:t>
            </a:r>
            <a:r>
              <a:rPr lang="it-IT" dirty="0" smtClean="0"/>
              <a:t>tra Comune e popolazione </a:t>
            </a:r>
            <a:r>
              <a:rPr lang="it-IT" dirty="0"/>
              <a:t>e questo è un punto debole e dolente, </a:t>
            </a:r>
            <a:r>
              <a:rPr lang="it-IT" dirty="0" smtClean="0"/>
              <a:t>fa </a:t>
            </a:r>
            <a:r>
              <a:rPr lang="it-IT" dirty="0"/>
              <a:t>sembrare il tutto calato dall’alto senza volontà ed interesse al confronto e alla conciliazione tra differenti e legittimi </a:t>
            </a:r>
            <a:r>
              <a:rPr lang="it-IT" dirty="0" smtClean="0"/>
              <a:t>interessi, punti </a:t>
            </a:r>
            <a:r>
              <a:rPr lang="it-IT" dirty="0"/>
              <a:t>di vista ed aspettative</a:t>
            </a:r>
            <a:r>
              <a:rPr lang="it-IT" dirty="0" smtClean="0"/>
              <a:t>.</a:t>
            </a:r>
            <a:endParaRPr lang="it-IT"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1308</TotalTime>
  <Words>1574</Words>
  <Application>Microsoft Macintosh PowerPoint</Application>
  <PresentationFormat>Presentazione su schermo (4:3)</PresentationFormat>
  <Paragraphs>93</Paragraphs>
  <Slides>10</Slides>
  <Notes>0</Notes>
  <HiddenSlides>0</HiddenSlides>
  <MMClips>0</MMClips>
  <ScaleCrop>false</ScaleCrop>
  <HeadingPairs>
    <vt:vector size="4" baseType="variant">
      <vt:variant>
        <vt:lpstr>Tema</vt:lpstr>
      </vt:variant>
      <vt:variant>
        <vt:i4>1</vt:i4>
      </vt:variant>
      <vt:variant>
        <vt:lpstr>Titoli diapositive</vt:lpstr>
      </vt:variant>
      <vt:variant>
        <vt:i4>10</vt:i4>
      </vt:variant>
    </vt:vector>
  </HeadingPairs>
  <TitlesOfParts>
    <vt:vector size="11" baseType="lpstr">
      <vt:lpstr>Tema di Office</vt:lpstr>
      <vt:lpstr>Considerazioni sul documento  Piano Antenne  del  Comune di Sarzana</vt:lpstr>
      <vt:lpstr>Cosa è ed a cosa serve un Piano Antenne?</vt:lpstr>
      <vt:lpstr>Gli obiettivi del Piano Antenne del Comune di Sarzana</vt:lpstr>
      <vt:lpstr>Tutelare la salute - salvaguardare la popolazione esposta ad emissioni elettromagnetiche</vt:lpstr>
      <vt:lpstr>Tutelare il paesaggio - proteggere tutti i nostri siti sensibili</vt:lpstr>
      <vt:lpstr>Tutelare salute e paesaggio 1 - Assicurare l’ordinato sviluppo e la corretta localizzazione degli impianti e ridurre le emissioni</vt:lpstr>
      <vt:lpstr>Tutelare salute e paesaggio 2 - Assicurare l’ordinato sviluppo e la corretta localizzazione degli impianti e ridurre le emissioni</vt:lpstr>
      <vt:lpstr>Tutelare salute e paesaggio 3 - Documento preliminare di verifica di assoggettabilità alla  Valutazione Ambientale Strategica (VAS) </vt:lpstr>
      <vt:lpstr>Assicurare informazioni complete e tempestive ai cittadini - Perché non coinvolgerli?</vt:lpstr>
      <vt:lpstr>È credibile il raggiungimento degli obiettivi dichiarati? Cosa possiamo fare?   Proposta di un’agenda minima per il Sindaco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Considerazioni sul documento  Piano Antenne  del  Comune di Sarzana</dc:title>
  <dc:creator>Neri</dc:creator>
  <cp:lastModifiedBy>carlo</cp:lastModifiedBy>
  <cp:revision>128</cp:revision>
  <dcterms:created xsi:type="dcterms:W3CDTF">2017-06-09T14:10:58Z</dcterms:created>
  <dcterms:modified xsi:type="dcterms:W3CDTF">2017-06-21T22:44:59Z</dcterms:modified>
</cp:coreProperties>
</file>